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62" r:id="rId2"/>
    <p:sldId id="257" r:id="rId3"/>
    <p:sldId id="258" r:id="rId4"/>
    <p:sldId id="259" r:id="rId5"/>
    <p:sldId id="260" r:id="rId6"/>
    <p:sldId id="261" r:id="rId7"/>
    <p:sldId id="263" r:id="rId8"/>
    <p:sldId id="264" r:id="rId9"/>
    <p:sldId id="265" r:id="rId10"/>
    <p:sldId id="312" r:id="rId11"/>
    <p:sldId id="266" r:id="rId12"/>
    <p:sldId id="267" r:id="rId13"/>
    <p:sldId id="268" r:id="rId14"/>
    <p:sldId id="269" r:id="rId15"/>
    <p:sldId id="270" r:id="rId16"/>
    <p:sldId id="271" r:id="rId17"/>
    <p:sldId id="272" r:id="rId18"/>
    <p:sldId id="273" r:id="rId19"/>
    <p:sldId id="274" r:id="rId20"/>
    <p:sldId id="275"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278" r:id="rId38"/>
    <p:sldId id="304" r:id="rId39"/>
    <p:sldId id="305" r:id="rId40"/>
    <p:sldId id="306" r:id="rId41"/>
    <p:sldId id="307" r:id="rId42"/>
    <p:sldId id="308" r:id="rId43"/>
    <p:sldId id="309" r:id="rId44"/>
    <p:sldId id="281" r:id="rId45"/>
    <p:sldId id="310" r:id="rId46"/>
    <p:sldId id="31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39" autoAdjust="0"/>
  </p:normalViewPr>
  <p:slideViewPr>
    <p:cSldViewPr>
      <p:cViewPr>
        <p:scale>
          <a:sx n="100" d="100"/>
          <a:sy n="100" d="100"/>
        </p:scale>
        <p:origin x="-72" y="10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1C1922-4341-462C-8E4E-A545FEF27685}" type="datetimeFigureOut">
              <a:rPr lang="en-US" smtClean="0"/>
              <a:t>12/30/2014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E2FE4-06B8-4885-8052-3DF79F000065}" type="slidenum">
              <a:rPr lang="en-US" smtClean="0"/>
              <a:t>‹#›</a:t>
            </a:fld>
            <a:endParaRPr lang="en-US" dirty="0"/>
          </a:p>
        </p:txBody>
      </p:sp>
    </p:spTree>
    <p:extLst>
      <p:ext uri="{BB962C8B-B14F-4D97-AF65-F5344CB8AC3E}">
        <p14:creationId xmlns:p14="http://schemas.microsoft.com/office/powerpoint/2010/main" val="322823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solidFill>
                  <a:schemeClr val="tx1"/>
                </a:solidFill>
              </a:rPr>
              <a:t>In 1931 all of Montana was struggling.</a:t>
            </a:r>
          </a:p>
          <a:p>
            <a:endParaRPr lang="en-US" altLang="en-US" sz="1200" dirty="0" smtClean="0">
              <a:solidFill>
                <a:schemeClr val="tx1"/>
              </a:solidFill>
            </a:endParaRPr>
          </a:p>
          <a:p>
            <a:r>
              <a:rPr lang="en-US" altLang="en-US" sz="1200" dirty="0" smtClean="0">
                <a:solidFill>
                  <a:schemeClr val="tx1"/>
                </a:solidFill>
              </a:rPr>
              <a:t>The Great Depression, inaugurated by the stock market crash of 1929, had thrown the country into economic chaos, and Montana felt the shock waves.</a:t>
            </a:r>
          </a:p>
          <a:p>
            <a:r>
              <a:rPr lang="en-US" altLang="en-US" sz="1200" dirty="0" smtClean="0">
                <a:solidFill>
                  <a:schemeClr val="tx1"/>
                </a:solidFill>
              </a:rPr>
              <a:t/>
            </a:r>
            <a:br>
              <a:rPr lang="en-US" altLang="en-US" sz="1200" dirty="0" smtClean="0">
                <a:solidFill>
                  <a:schemeClr val="tx1"/>
                </a:solidFill>
              </a:rPr>
            </a:br>
            <a:r>
              <a:rPr lang="en-US" altLang="en-US" sz="1200" dirty="0" smtClean="0">
                <a:solidFill>
                  <a:schemeClr val="tx1"/>
                </a:solidFill>
              </a:rPr>
              <a:t>In Missoula lumber mills laid off between 33 and 89 percent of their workers, and in Butte the mining work force shrank by 84 percent. A lingering drought dashed the hopes of eastern Montana farmers and ranchers. Mrs. H. Frederickson from Opheim also wrote the governor describing her family’s plight: “I cannot give my children any more schooling after the 8th grade because we have not the means to do so . . . No crop for 3 years . . . No money to be gotten . . . I can not get a job and work for there is no work . . . Can you advice me what to do?”  </a:t>
            </a:r>
          </a:p>
          <a:p>
            <a:r>
              <a:rPr lang="en-US" altLang="en-US" sz="1200" dirty="0" smtClean="0">
                <a:solidFill>
                  <a:schemeClr val="tx1"/>
                </a:solidFill>
              </a:rPr>
              <a:t/>
            </a:r>
            <a:br>
              <a:rPr lang="en-US" altLang="en-US" sz="1200" dirty="0" smtClean="0">
                <a:solidFill>
                  <a:schemeClr val="tx1"/>
                </a:solidFill>
              </a:rPr>
            </a:br>
            <a:r>
              <a:rPr lang="en-US" altLang="en-US" sz="1200" dirty="0" smtClean="0">
                <a:solidFill>
                  <a:schemeClr val="tx1"/>
                </a:solidFill>
              </a:rPr>
              <a:t>Governor Erickson had no answers for Montana citizens. By 1932 the state and private charities, such as the Red Cross, had exhausted their relief resources.</a:t>
            </a:r>
            <a:br>
              <a:rPr lang="en-US" altLang="en-US" sz="1200" dirty="0" smtClean="0">
                <a:solidFill>
                  <a:schemeClr val="tx1"/>
                </a:solidFill>
              </a:rPr>
            </a:br>
            <a:endParaRPr lang="en-US" dirty="0"/>
          </a:p>
        </p:txBody>
      </p:sp>
      <p:sp>
        <p:nvSpPr>
          <p:cNvPr id="4" name="Slide Number Placeholder 3"/>
          <p:cNvSpPr>
            <a:spLocks noGrp="1"/>
          </p:cNvSpPr>
          <p:nvPr>
            <p:ph type="sldNum" sz="quarter" idx="10"/>
          </p:nvPr>
        </p:nvSpPr>
        <p:spPr/>
        <p:txBody>
          <a:bodyPr/>
          <a:lstStyle/>
          <a:p>
            <a:fld id="{A04E2FE4-06B8-4885-8052-3DF79F000065}" type="slidenum">
              <a:rPr lang="en-US" smtClean="0"/>
              <a:t>3</a:t>
            </a:fld>
            <a:endParaRPr lang="en-US" dirty="0"/>
          </a:p>
        </p:txBody>
      </p:sp>
    </p:spTree>
    <p:extLst>
      <p:ext uri="{BB962C8B-B14F-4D97-AF65-F5344CB8AC3E}">
        <p14:creationId xmlns:p14="http://schemas.microsoft.com/office/powerpoint/2010/main" val="649961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4E2FE4-06B8-4885-8052-3DF79F000065}" type="slidenum">
              <a:rPr lang="en-US" smtClean="0"/>
              <a:t>9</a:t>
            </a:fld>
            <a:endParaRPr lang="en-US" dirty="0"/>
          </a:p>
        </p:txBody>
      </p:sp>
    </p:spTree>
    <p:extLst>
      <p:ext uri="{BB962C8B-B14F-4D97-AF65-F5344CB8AC3E}">
        <p14:creationId xmlns:p14="http://schemas.microsoft.com/office/powerpoint/2010/main" val="335474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4E2FE4-06B8-4885-8052-3DF79F000065}" type="slidenum">
              <a:rPr lang="en-US" smtClean="0"/>
              <a:t>12</a:t>
            </a:fld>
            <a:endParaRPr lang="en-US" dirty="0"/>
          </a:p>
        </p:txBody>
      </p:sp>
    </p:spTree>
    <p:extLst>
      <p:ext uri="{BB962C8B-B14F-4D97-AF65-F5344CB8AC3E}">
        <p14:creationId xmlns:p14="http://schemas.microsoft.com/office/powerpoint/2010/main" val="4143664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Calliope: </a:t>
            </a:r>
            <a:r>
              <a:rPr lang="en-US" sz="1200" b="0" i="0" kern="1200" dirty="0" smtClean="0">
                <a:solidFill>
                  <a:schemeClr val="tx1"/>
                </a:solidFill>
                <a:effectLst/>
                <a:latin typeface="+mn-lt"/>
                <a:ea typeface="+mn-ea"/>
                <a:cs typeface="+mn-cs"/>
              </a:rPr>
              <a:t>Also called steam organ, a musical instrument consisting of a set of harsh-sounding steam whistles that are activated by a keyboard.</a:t>
            </a:r>
            <a:endParaRPr lang="en-US" dirty="0"/>
          </a:p>
        </p:txBody>
      </p:sp>
      <p:sp>
        <p:nvSpPr>
          <p:cNvPr id="4" name="Slide Number Placeholder 3"/>
          <p:cNvSpPr>
            <a:spLocks noGrp="1"/>
          </p:cNvSpPr>
          <p:nvPr>
            <p:ph type="sldNum" sz="quarter" idx="10"/>
          </p:nvPr>
        </p:nvSpPr>
        <p:spPr/>
        <p:txBody>
          <a:bodyPr/>
          <a:lstStyle/>
          <a:p>
            <a:fld id="{A04E2FE4-06B8-4885-8052-3DF79F000065}" type="slidenum">
              <a:rPr lang="en-US" smtClean="0"/>
              <a:t>13</a:t>
            </a:fld>
            <a:endParaRPr lang="en-US" dirty="0"/>
          </a:p>
        </p:txBody>
      </p:sp>
    </p:spTree>
    <p:extLst>
      <p:ext uri="{BB962C8B-B14F-4D97-AF65-F5344CB8AC3E}">
        <p14:creationId xmlns:p14="http://schemas.microsoft.com/office/powerpoint/2010/main" val="312623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solidFill>
                  <a:schemeClr val="tx2"/>
                </a:solidFill>
              </a:rPr>
              <a:t>In November 1932 Americans elected Franklin Delano Roosevelt to the presidency. To spur economic recovery and administer relief, the Roosevelt administration created the alphabet soup agencies that have become such a familiar part of our history: the AAA, TVA, NRA, PWA, and CCC. Later came the WPA, the RA, and the FSA. </a:t>
            </a:r>
          </a:p>
          <a:p>
            <a:r>
              <a:rPr lang="en-US" altLang="en-US" sz="1200" dirty="0" smtClean="0">
                <a:solidFill>
                  <a:schemeClr val="tx2"/>
                </a:solidFill>
              </a:rPr>
              <a:t/>
            </a:r>
            <a:br>
              <a:rPr lang="en-US" altLang="en-US" sz="1200" dirty="0" smtClean="0">
                <a:solidFill>
                  <a:schemeClr val="tx2"/>
                </a:solidFill>
              </a:rPr>
            </a:br>
            <a:r>
              <a:rPr lang="en-US" altLang="en-US" sz="1200" dirty="0" smtClean="0">
                <a:solidFill>
                  <a:schemeClr val="tx2"/>
                </a:solidFill>
              </a:rPr>
              <a:t>Created in 1935, the RA, or Resettlement Administration, was reorganized in 1937 as the Farm Security Administration, or FSA. In order to achieve its goal of assisting struggling farmers, the agency employed a variety of tactics. Emergency grants helped farmers weather drought and grasshopper invasion. Loans, management planning, technical assistance, and cooperative associations were designed to preserve family farms and help tenants become owner-operators.</a:t>
            </a:r>
          </a:p>
          <a:p>
            <a:r>
              <a:rPr lang="en-US" altLang="en-US" sz="1200" dirty="0" smtClean="0">
                <a:solidFill>
                  <a:schemeClr val="tx2"/>
                </a:solidFill>
              </a:rPr>
              <a:t/>
            </a:r>
            <a:br>
              <a:rPr lang="en-US" altLang="en-US" sz="1200" dirty="0" smtClean="0">
                <a:solidFill>
                  <a:schemeClr val="tx2"/>
                </a:solidFill>
              </a:rPr>
            </a:br>
            <a:r>
              <a:rPr lang="en-US" altLang="en-US" sz="1200" dirty="0" smtClean="0">
                <a:solidFill>
                  <a:schemeClr val="tx2"/>
                </a:solidFill>
              </a:rPr>
              <a:t>One of the most novel, and at times controversial, programs was the resettlement project, whereby farmers on “submarginal” land were relocated to more promising farms, and the submarginal land was restored as timber or grazing reserves. Montana had some of the largest resettlement projects in the West, including Milk River Farms in Blaine, Phillips, and Valley counties; Kinsey Farms in Custer County, and Fairfield Bench Farms in Cascade and Teton counties. All these projects resettled farmers from drought-stricken dryland areas to irrigated farms. In 1936, 90 percent of the resident landowners of Garfield County petitioned the government to buy them out and allow them to resettle. They had produced only one crop in the last eight years.</a:t>
            </a:r>
            <a:br>
              <a:rPr lang="en-US" altLang="en-US" sz="1200" dirty="0" smtClean="0">
                <a:solidFill>
                  <a:schemeClr val="tx2"/>
                </a:solidFill>
              </a:rPr>
            </a:br>
            <a:endParaRPr lang="en-US" dirty="0"/>
          </a:p>
        </p:txBody>
      </p:sp>
      <p:sp>
        <p:nvSpPr>
          <p:cNvPr id="4" name="Slide Number Placeholder 3"/>
          <p:cNvSpPr>
            <a:spLocks noGrp="1"/>
          </p:cNvSpPr>
          <p:nvPr>
            <p:ph type="sldNum" sz="quarter" idx="10"/>
          </p:nvPr>
        </p:nvSpPr>
        <p:spPr/>
        <p:txBody>
          <a:bodyPr/>
          <a:lstStyle/>
          <a:p>
            <a:fld id="{A04E2FE4-06B8-4885-8052-3DF79F000065}" type="slidenum">
              <a:rPr lang="en-US" smtClean="0"/>
              <a:t>16</a:t>
            </a:fld>
            <a:endParaRPr lang="en-US" dirty="0"/>
          </a:p>
        </p:txBody>
      </p:sp>
    </p:spTree>
    <p:extLst>
      <p:ext uri="{BB962C8B-B14F-4D97-AF65-F5344CB8AC3E}">
        <p14:creationId xmlns:p14="http://schemas.microsoft.com/office/powerpoint/2010/main" val="196319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In addition to the economic programs through which the FSA provided relief to the nation’s farm families, the agency also operated a Historical Section, whose task was to create a body of photographs that would document conditions  in rural America and drum up support for government programs designed to alleviate them. </a:t>
            </a:r>
          </a:p>
          <a:p>
            <a:endParaRPr lang="en-US" altLang="en-US" sz="1200" dirty="0" smtClean="0"/>
          </a:p>
          <a:p>
            <a:r>
              <a:rPr lang="en-US" altLang="en-US" sz="1200" dirty="0" smtClean="0"/>
              <a:t>Roy Stryker, a small firecracker of a man from Colorado, headed this effort. Stryker assembled a team of photographers that crisscrossed the country between 1935 and 1943 creating 77,000 images. One of the Section’s employees, Edwin Rosskam, gave the best description of the Section’s mission: "we had . . . a  long look at the whole vast, complicated rural U.S. landscape with all that was built on it and all those who built and wrecked and worked in it and bore kids and dragged them up and played games and paraded and picnicked and suffered and died and were buried in it. That was our assignment.” The focus of the FSA photography project shifted over the course of the Depression. It  began by documenting dust storms and rural poverty. In 1937 photographers increasingly turned their lenses on the farmers who had benefited from FSA programs and the small towns of America that Stryker believed formed the backbone of the country. Then in 1941, with U.S. entry into World War II, the project became part of the domestic propaganda machine, photographing America’s bounty harnessed for the war effort. </a:t>
            </a:r>
          </a:p>
          <a:p>
            <a:endParaRPr lang="en-US" altLang="en-US" sz="1200" dirty="0" smtClean="0"/>
          </a:p>
          <a:p>
            <a:r>
              <a:rPr lang="en-US" altLang="en-US" sz="1200" dirty="0" smtClean="0"/>
              <a:t>Montana’s FSA photos reflect all three phases of the FSA project: the early recording of rural poverty, the story of small-town America and government-assisted farms, and production for war.</a:t>
            </a:r>
          </a:p>
          <a:p>
            <a:endParaRPr lang="en-US" dirty="0"/>
          </a:p>
        </p:txBody>
      </p:sp>
      <p:sp>
        <p:nvSpPr>
          <p:cNvPr id="4" name="Slide Number Placeholder 3"/>
          <p:cNvSpPr>
            <a:spLocks noGrp="1"/>
          </p:cNvSpPr>
          <p:nvPr>
            <p:ph type="sldNum" sz="quarter" idx="10"/>
          </p:nvPr>
        </p:nvSpPr>
        <p:spPr/>
        <p:txBody>
          <a:bodyPr/>
          <a:lstStyle/>
          <a:p>
            <a:fld id="{A04E2FE4-06B8-4885-8052-3DF79F000065}" type="slidenum">
              <a:rPr lang="en-US" smtClean="0"/>
              <a:t>25</a:t>
            </a:fld>
            <a:endParaRPr lang="en-US" dirty="0"/>
          </a:p>
        </p:txBody>
      </p:sp>
    </p:spTree>
    <p:extLst>
      <p:ext uri="{BB962C8B-B14F-4D97-AF65-F5344CB8AC3E}">
        <p14:creationId xmlns:p14="http://schemas.microsoft.com/office/powerpoint/2010/main" val="396895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4E2FE4-06B8-4885-8052-3DF79F000065}" type="slidenum">
              <a:rPr lang="en-US" smtClean="0"/>
              <a:t>27</a:t>
            </a:fld>
            <a:endParaRPr lang="en-US" dirty="0"/>
          </a:p>
        </p:txBody>
      </p:sp>
    </p:spTree>
    <p:extLst>
      <p:ext uri="{BB962C8B-B14F-4D97-AF65-F5344CB8AC3E}">
        <p14:creationId xmlns:p14="http://schemas.microsoft.com/office/powerpoint/2010/main" val="1057369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Between 1936 and 1942 four young FSA photographers worked in Montana: </a:t>
            </a:r>
          </a:p>
          <a:p>
            <a:endParaRPr lang="en-US" altLang="en-US" sz="1200" dirty="0" smtClean="0"/>
          </a:p>
          <a:p>
            <a:r>
              <a:rPr lang="en-US" altLang="en-US" sz="1200" dirty="0" smtClean="0"/>
              <a:t>Arthur Rothstein (1915–1985), Russell Lee (1903–1986), Marion Post Wolcott (1910-1990), and John Vachon (1914–1975). Rothstein, Lee, and Vachon became major twentieth-century American photographers; Wolcott married in 1941and, shortly after her work in Montana, she retired her cameras to raise a family. The four spent only a few months in the state, but they visited all its regions, and they explored Montana in every phase of the photography project’s life. </a:t>
            </a:r>
          </a:p>
          <a:p>
            <a:endParaRPr lang="en-US" altLang="en-US" sz="1200" dirty="0" smtClean="0"/>
          </a:p>
          <a:p>
            <a:r>
              <a:rPr lang="en-US" altLang="en-US" sz="1200" dirty="0" smtClean="0"/>
              <a:t>In 1936 Rothstein came in search of drought-driven farmers and starving cattle, and he returned in 1939 to see how conditions had changed. In 1937  Lee photographed poverty-stricken families in Sheridan County and returned in 1942 to document the copper industry in full wartime production. In 1941 Wolcott</a:t>
            </a:r>
            <a:r>
              <a:rPr lang="en-US" altLang="en-US" sz="1200" b="1" dirty="0" smtClean="0"/>
              <a:t> </a:t>
            </a:r>
            <a:r>
              <a:rPr lang="en-US" altLang="en-US" sz="1200" dirty="0" smtClean="0"/>
              <a:t>puzzled over how to convey the vistas of the Highline. And in 1942 Vachon went in search of shots illustrating  the rejuvenation of spring, plentiful herds, and "Mrs. America," whom, FSA Director Roy Striker said, "is all over and often hard to find." Although none of the four had been to Montana before they came on assignment, instructions from Stryker and the popular culture of Westerns and cowboys had already shaped their ideas of the region. </a:t>
            </a:r>
          </a:p>
          <a:p>
            <a:endParaRPr lang="en-US" altLang="en-US" sz="1200" dirty="0" smtClean="0"/>
          </a:p>
          <a:p>
            <a:r>
              <a:rPr lang="en-US" altLang="en-US" sz="1200" dirty="0" smtClean="0"/>
              <a:t>All four photographers were struck by the beauty of the country, and all of them struggled with how to capture  its grandeur and subtlety. Their photographs reveal that, even in the 1930s, Montana was seen as a quintessential western place. </a:t>
            </a:r>
          </a:p>
          <a:p>
            <a:endParaRPr lang="en-US" dirty="0"/>
          </a:p>
        </p:txBody>
      </p:sp>
      <p:sp>
        <p:nvSpPr>
          <p:cNvPr id="4" name="Slide Number Placeholder 3"/>
          <p:cNvSpPr>
            <a:spLocks noGrp="1"/>
          </p:cNvSpPr>
          <p:nvPr>
            <p:ph type="sldNum" sz="quarter" idx="10"/>
          </p:nvPr>
        </p:nvSpPr>
        <p:spPr/>
        <p:txBody>
          <a:bodyPr/>
          <a:lstStyle/>
          <a:p>
            <a:fld id="{A04E2FE4-06B8-4885-8052-3DF79F000065}" type="slidenum">
              <a:rPr lang="en-US" smtClean="0"/>
              <a:t>28</a:t>
            </a:fld>
            <a:endParaRPr lang="en-US" dirty="0"/>
          </a:p>
        </p:txBody>
      </p:sp>
    </p:spTree>
    <p:extLst>
      <p:ext uri="{BB962C8B-B14F-4D97-AF65-F5344CB8AC3E}">
        <p14:creationId xmlns:p14="http://schemas.microsoft.com/office/powerpoint/2010/main" val="2341739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4E2FE4-06B8-4885-8052-3DF79F000065}" type="slidenum">
              <a:rPr lang="en-US" smtClean="0"/>
              <a:t>34</a:t>
            </a:fld>
            <a:endParaRPr lang="en-US" dirty="0"/>
          </a:p>
        </p:txBody>
      </p:sp>
    </p:spTree>
    <p:extLst>
      <p:ext uri="{BB962C8B-B14F-4D97-AF65-F5344CB8AC3E}">
        <p14:creationId xmlns:p14="http://schemas.microsoft.com/office/powerpoint/2010/main" val="3779675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004276-056F-4FB1-8D78-8A1776D16A1A}" type="datetimeFigureOut">
              <a:rPr lang="en-US" smtClean="0"/>
              <a:t>12/30/2014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D2EF28-077B-44C1-8170-CADF93141FD9}" type="slidenum">
              <a:rPr lang="en-US" smtClean="0"/>
              <a:t>‹#›</a:t>
            </a:fld>
            <a:endParaRPr lang="en-US" dirty="0"/>
          </a:p>
        </p:txBody>
      </p:sp>
    </p:spTree>
    <p:extLst>
      <p:ext uri="{BB962C8B-B14F-4D97-AF65-F5344CB8AC3E}">
        <p14:creationId xmlns:p14="http://schemas.microsoft.com/office/powerpoint/2010/main" val="70714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04276-056F-4FB1-8D78-8A1776D16A1A}" type="datetimeFigureOut">
              <a:rPr lang="en-US" smtClean="0"/>
              <a:t>12/30/2014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D2EF28-077B-44C1-8170-CADF93141FD9}" type="slidenum">
              <a:rPr lang="en-US" smtClean="0"/>
              <a:t>‹#›</a:t>
            </a:fld>
            <a:endParaRPr lang="en-US" dirty="0"/>
          </a:p>
        </p:txBody>
      </p:sp>
    </p:spTree>
    <p:extLst>
      <p:ext uri="{BB962C8B-B14F-4D97-AF65-F5344CB8AC3E}">
        <p14:creationId xmlns:p14="http://schemas.microsoft.com/office/powerpoint/2010/main" val="16479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04276-056F-4FB1-8D78-8A1776D16A1A}" type="datetimeFigureOut">
              <a:rPr lang="en-US" smtClean="0"/>
              <a:t>12/30/2014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D2EF28-077B-44C1-8170-CADF93141FD9}" type="slidenum">
              <a:rPr lang="en-US" smtClean="0"/>
              <a:t>‹#›</a:t>
            </a:fld>
            <a:endParaRPr lang="en-US" dirty="0"/>
          </a:p>
        </p:txBody>
      </p:sp>
    </p:spTree>
    <p:extLst>
      <p:ext uri="{BB962C8B-B14F-4D97-AF65-F5344CB8AC3E}">
        <p14:creationId xmlns:p14="http://schemas.microsoft.com/office/powerpoint/2010/main" val="3795906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04276-056F-4FB1-8D78-8A1776D16A1A}" type="datetimeFigureOut">
              <a:rPr lang="en-US" smtClean="0"/>
              <a:t>12/30/2014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D2EF28-077B-44C1-8170-CADF93141FD9}" type="slidenum">
              <a:rPr lang="en-US" smtClean="0"/>
              <a:t>‹#›</a:t>
            </a:fld>
            <a:endParaRPr lang="en-US" dirty="0"/>
          </a:p>
        </p:txBody>
      </p:sp>
    </p:spTree>
    <p:extLst>
      <p:ext uri="{BB962C8B-B14F-4D97-AF65-F5344CB8AC3E}">
        <p14:creationId xmlns:p14="http://schemas.microsoft.com/office/powerpoint/2010/main" val="180908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004276-056F-4FB1-8D78-8A1776D16A1A}" type="datetimeFigureOut">
              <a:rPr lang="en-US" smtClean="0"/>
              <a:t>12/30/2014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D2EF28-077B-44C1-8170-CADF93141FD9}" type="slidenum">
              <a:rPr lang="en-US" smtClean="0"/>
              <a:t>‹#›</a:t>
            </a:fld>
            <a:endParaRPr lang="en-US" dirty="0"/>
          </a:p>
        </p:txBody>
      </p:sp>
    </p:spTree>
    <p:extLst>
      <p:ext uri="{BB962C8B-B14F-4D97-AF65-F5344CB8AC3E}">
        <p14:creationId xmlns:p14="http://schemas.microsoft.com/office/powerpoint/2010/main" val="247511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004276-056F-4FB1-8D78-8A1776D16A1A}" type="datetimeFigureOut">
              <a:rPr lang="en-US" smtClean="0"/>
              <a:t>12/30/2014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D2EF28-077B-44C1-8170-CADF93141FD9}" type="slidenum">
              <a:rPr lang="en-US" smtClean="0"/>
              <a:t>‹#›</a:t>
            </a:fld>
            <a:endParaRPr lang="en-US" dirty="0"/>
          </a:p>
        </p:txBody>
      </p:sp>
    </p:spTree>
    <p:extLst>
      <p:ext uri="{BB962C8B-B14F-4D97-AF65-F5344CB8AC3E}">
        <p14:creationId xmlns:p14="http://schemas.microsoft.com/office/powerpoint/2010/main" val="348778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004276-056F-4FB1-8D78-8A1776D16A1A}" type="datetimeFigureOut">
              <a:rPr lang="en-US" smtClean="0"/>
              <a:t>12/30/2014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D2EF28-077B-44C1-8170-CADF93141FD9}" type="slidenum">
              <a:rPr lang="en-US" smtClean="0"/>
              <a:t>‹#›</a:t>
            </a:fld>
            <a:endParaRPr lang="en-US" dirty="0"/>
          </a:p>
        </p:txBody>
      </p:sp>
    </p:spTree>
    <p:extLst>
      <p:ext uri="{BB962C8B-B14F-4D97-AF65-F5344CB8AC3E}">
        <p14:creationId xmlns:p14="http://schemas.microsoft.com/office/powerpoint/2010/main" val="97866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004276-056F-4FB1-8D78-8A1776D16A1A}" type="datetimeFigureOut">
              <a:rPr lang="en-US" smtClean="0"/>
              <a:t>12/30/2014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D2EF28-077B-44C1-8170-CADF93141FD9}" type="slidenum">
              <a:rPr lang="en-US" smtClean="0"/>
              <a:t>‹#›</a:t>
            </a:fld>
            <a:endParaRPr lang="en-US" dirty="0"/>
          </a:p>
        </p:txBody>
      </p:sp>
    </p:spTree>
    <p:extLst>
      <p:ext uri="{BB962C8B-B14F-4D97-AF65-F5344CB8AC3E}">
        <p14:creationId xmlns:p14="http://schemas.microsoft.com/office/powerpoint/2010/main" val="337664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04276-056F-4FB1-8D78-8A1776D16A1A}" type="datetimeFigureOut">
              <a:rPr lang="en-US" smtClean="0"/>
              <a:t>12/30/2014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D2EF28-077B-44C1-8170-CADF93141FD9}" type="slidenum">
              <a:rPr lang="en-US" smtClean="0"/>
              <a:t>‹#›</a:t>
            </a:fld>
            <a:endParaRPr lang="en-US" dirty="0"/>
          </a:p>
        </p:txBody>
      </p:sp>
    </p:spTree>
    <p:extLst>
      <p:ext uri="{BB962C8B-B14F-4D97-AF65-F5344CB8AC3E}">
        <p14:creationId xmlns:p14="http://schemas.microsoft.com/office/powerpoint/2010/main" val="383336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04276-056F-4FB1-8D78-8A1776D16A1A}" type="datetimeFigureOut">
              <a:rPr lang="en-US" smtClean="0"/>
              <a:t>12/30/2014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D2EF28-077B-44C1-8170-CADF93141FD9}" type="slidenum">
              <a:rPr lang="en-US" smtClean="0"/>
              <a:t>‹#›</a:t>
            </a:fld>
            <a:endParaRPr lang="en-US" dirty="0"/>
          </a:p>
        </p:txBody>
      </p:sp>
    </p:spTree>
    <p:extLst>
      <p:ext uri="{BB962C8B-B14F-4D97-AF65-F5344CB8AC3E}">
        <p14:creationId xmlns:p14="http://schemas.microsoft.com/office/powerpoint/2010/main" val="2222505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04276-056F-4FB1-8D78-8A1776D16A1A}" type="datetimeFigureOut">
              <a:rPr lang="en-US" smtClean="0"/>
              <a:t>12/30/2014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D2EF28-077B-44C1-8170-CADF93141FD9}" type="slidenum">
              <a:rPr lang="en-US" smtClean="0"/>
              <a:t>‹#›</a:t>
            </a:fld>
            <a:endParaRPr lang="en-US" dirty="0"/>
          </a:p>
        </p:txBody>
      </p:sp>
    </p:spTree>
    <p:extLst>
      <p:ext uri="{BB962C8B-B14F-4D97-AF65-F5344CB8AC3E}">
        <p14:creationId xmlns:p14="http://schemas.microsoft.com/office/powerpoint/2010/main" val="298580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04276-056F-4FB1-8D78-8A1776D16A1A}" type="datetimeFigureOut">
              <a:rPr lang="en-US" smtClean="0"/>
              <a:t>12/30/2014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2EF28-077B-44C1-8170-CADF93141FD9}" type="slidenum">
              <a:rPr lang="en-US" smtClean="0"/>
              <a:t>‹#›</a:t>
            </a:fld>
            <a:endParaRPr lang="en-US" dirty="0"/>
          </a:p>
        </p:txBody>
      </p:sp>
    </p:spTree>
    <p:extLst>
      <p:ext uri="{BB962C8B-B14F-4D97-AF65-F5344CB8AC3E}">
        <p14:creationId xmlns:p14="http://schemas.microsoft.com/office/powerpoint/2010/main" val="15656556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838200"/>
            <a:ext cx="7772400" cy="1828800"/>
          </a:xfrm>
        </p:spPr>
        <p:txBody>
          <a:bodyPr>
            <a:normAutofit/>
          </a:bodyPr>
          <a:lstStyle/>
          <a:p>
            <a:r>
              <a:rPr lang="en-US" altLang="en-US" sz="6000" dirty="0"/>
              <a:t>HOPE IN HARD TIMES</a:t>
            </a:r>
          </a:p>
        </p:txBody>
      </p:sp>
      <p:sp>
        <p:nvSpPr>
          <p:cNvPr id="2051" name="Rectangle 3"/>
          <p:cNvSpPr>
            <a:spLocks noGrp="1" noChangeArrowheads="1"/>
          </p:cNvSpPr>
          <p:nvPr>
            <p:ph type="subTitle" idx="1"/>
          </p:nvPr>
        </p:nvSpPr>
        <p:spPr/>
        <p:txBody>
          <a:bodyPr/>
          <a:lstStyle/>
          <a:p>
            <a:pPr>
              <a:lnSpc>
                <a:spcPct val="80000"/>
              </a:lnSpc>
            </a:pPr>
            <a:r>
              <a:rPr lang="en-US" altLang="en-US" sz="2400" dirty="0">
                <a:solidFill>
                  <a:schemeClr val="bg1"/>
                </a:solidFill>
              </a:rPr>
              <a:t>Based on a traveling exhibit of the </a:t>
            </a:r>
          </a:p>
          <a:p>
            <a:pPr>
              <a:lnSpc>
                <a:spcPct val="80000"/>
              </a:lnSpc>
            </a:pPr>
            <a:r>
              <a:rPr lang="en-US" altLang="en-US" sz="2400" dirty="0">
                <a:solidFill>
                  <a:schemeClr val="bg1"/>
                </a:solidFill>
              </a:rPr>
              <a:t>Montana Historical Society</a:t>
            </a:r>
          </a:p>
          <a:p>
            <a:pPr>
              <a:lnSpc>
                <a:spcPct val="80000"/>
              </a:lnSpc>
            </a:pPr>
            <a:endParaRPr lang="en-US" altLang="en-US" sz="2400" dirty="0"/>
          </a:p>
          <a:p>
            <a:pPr>
              <a:lnSpc>
                <a:spcPct val="80000"/>
              </a:lnSpc>
            </a:pPr>
            <a:r>
              <a:rPr lang="en-US" altLang="en-US" sz="2000" dirty="0"/>
              <a:t>Guest curated by Mary Murphy, Michael P. Malone Professor of History, Montana State University</a:t>
            </a:r>
          </a:p>
        </p:txBody>
      </p:sp>
    </p:spTree>
    <p:extLst>
      <p:ext uri="{BB962C8B-B14F-4D97-AF65-F5344CB8AC3E}">
        <p14:creationId xmlns:p14="http://schemas.microsoft.com/office/powerpoint/2010/main" val="3738027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57200"/>
            <a:ext cx="8610600" cy="6324600"/>
          </a:xfrm>
        </p:spPr>
        <p:txBody>
          <a:bodyPr>
            <a:normAutofit/>
          </a:bodyPr>
          <a:lstStyle/>
          <a:p>
            <a:pPr algn="l"/>
            <a:r>
              <a:rPr lang="en-US" altLang="en-US" sz="2600" i="1" dirty="0"/>
              <a:t>Grasshoppers by the jillions.  Ate up the fence posts. . . . I don’t tell the other people too much about it anymore because they think I’m lying. It was terrible. </a:t>
            </a:r>
            <a:r>
              <a:rPr lang="en-US" altLang="en-US" sz="2600" i="1" dirty="0" smtClean="0"/>
              <a:t>It </a:t>
            </a:r>
            <a:r>
              <a:rPr lang="en-US" altLang="en-US" sz="2600" i="1" dirty="0"/>
              <a:t>really was. It never rained at all, you know.—</a:t>
            </a:r>
            <a:r>
              <a:rPr lang="en-US" altLang="en-US" sz="2600" dirty="0"/>
              <a:t>Wallace </a:t>
            </a:r>
            <a:r>
              <a:rPr lang="en-US" altLang="en-US" sz="2600" dirty="0" err="1"/>
              <a:t>Lockie</a:t>
            </a:r>
            <a:r>
              <a:rPr lang="en-US" altLang="en-US" sz="2600" dirty="0"/>
              <a:t>, Miles City</a:t>
            </a:r>
          </a:p>
          <a:p>
            <a:pPr algn="l"/>
            <a:endParaRPr lang="en-US" altLang="en-US" sz="2600" dirty="0"/>
          </a:p>
          <a:p>
            <a:pPr algn="l"/>
            <a:r>
              <a:rPr lang="en-US" altLang="en-US" sz="2600" i="1" dirty="0"/>
              <a:t>As long as you had land, you could get things on time in town and we got along better then. . . . My father could make something out of almost nothing.—</a:t>
            </a:r>
            <a:r>
              <a:rPr lang="en-US" altLang="en-US" sz="2600" dirty="0"/>
              <a:t>Edith </a:t>
            </a:r>
            <a:r>
              <a:rPr lang="en-US" altLang="en-US" sz="2600" dirty="0" err="1"/>
              <a:t>McKamey</a:t>
            </a:r>
            <a:r>
              <a:rPr lang="en-US" altLang="en-US" sz="2600" dirty="0"/>
              <a:t>, Great Falls</a:t>
            </a:r>
          </a:p>
          <a:p>
            <a:pPr algn="l"/>
            <a:endParaRPr lang="en-US" altLang="en-US" sz="2600" dirty="0"/>
          </a:p>
          <a:p>
            <a:pPr algn="l"/>
            <a:r>
              <a:rPr lang="en-US" altLang="en-US" sz="2600" i="1" dirty="0"/>
              <a:t>They were just starving to death there because there was no grass, there was no hay, and they couldn’t raise grain because it was so dry.</a:t>
            </a:r>
            <a:r>
              <a:rPr lang="en-US" altLang="en-US" sz="2600" dirty="0"/>
              <a:t>—C. Max Hughes, Miles City</a:t>
            </a:r>
          </a:p>
          <a:p>
            <a:endParaRPr lang="en-US" sz="2600" dirty="0"/>
          </a:p>
        </p:txBody>
      </p:sp>
    </p:spTree>
    <p:extLst>
      <p:ext uri="{BB962C8B-B14F-4D97-AF65-F5344CB8AC3E}">
        <p14:creationId xmlns:p14="http://schemas.microsoft.com/office/powerpoint/2010/main" val="1644189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609600"/>
            <a:ext cx="3124200" cy="5193837"/>
          </a:xfrm>
        </p:spPr>
        <p:txBody>
          <a:bodyPr>
            <a:normAutofit lnSpcReduction="10000"/>
          </a:bodyPr>
          <a:lstStyle/>
          <a:p>
            <a:pPr algn="l"/>
            <a:r>
              <a:rPr lang="en-US" altLang="en-US" sz="2600" dirty="0" smtClean="0"/>
              <a:t>Unlike those working in some other western states, of the four FSA </a:t>
            </a:r>
            <a:r>
              <a:rPr lang="en-US" altLang="en-US" sz="2600" dirty="0" smtClean="0"/>
              <a:t>photographers </a:t>
            </a:r>
            <a:r>
              <a:rPr lang="en-US" altLang="en-US" sz="2600" dirty="0" smtClean="0"/>
              <a:t>assigned to Montana, Wolcott was the only one to document </a:t>
            </a:r>
          </a:p>
          <a:p>
            <a:pPr algn="l"/>
            <a:r>
              <a:rPr lang="en-US" altLang="en-US" sz="2600" dirty="0" smtClean="0"/>
              <a:t>the effect of the Depression of Montana’s Native American communities.</a:t>
            </a:r>
            <a:endParaRPr lang="en-US" sz="2600" dirty="0"/>
          </a:p>
        </p:txBody>
      </p:sp>
      <p:pic>
        <p:nvPicPr>
          <p:cNvPr id="4" name="Picture 6" descr="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921" y="990600"/>
            <a:ext cx="5652679" cy="41773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56762" y="5157106"/>
            <a:ext cx="5534838" cy="646331"/>
          </a:xfrm>
          <a:prstGeom prst="rect">
            <a:avLst/>
          </a:prstGeom>
          <a:noFill/>
        </p:spPr>
        <p:txBody>
          <a:bodyPr wrap="square" rtlCol="0">
            <a:spAutoFit/>
          </a:bodyPr>
          <a:lstStyle/>
          <a:p>
            <a:r>
              <a:rPr lang="en-US" altLang="en-US" dirty="0" smtClean="0">
                <a:solidFill>
                  <a:schemeClr val="bg1"/>
                </a:solidFill>
              </a:rPr>
              <a:t>Marion Post Wolcott, </a:t>
            </a:r>
            <a:r>
              <a:rPr lang="en-US" altLang="en-US" b="1" i="1" dirty="0" smtClean="0">
                <a:solidFill>
                  <a:schemeClr val="bg1"/>
                </a:solidFill>
              </a:rPr>
              <a:t>Cheyenne Indian’s Home,</a:t>
            </a:r>
            <a:r>
              <a:rPr lang="en-US" altLang="en-US" dirty="0" smtClean="0">
                <a:solidFill>
                  <a:schemeClr val="bg1"/>
                </a:solidFill>
              </a:rPr>
              <a:t> Near Lame Deer, August </a:t>
            </a:r>
            <a:r>
              <a:rPr lang="en-US" altLang="en-US" dirty="0" smtClean="0">
                <a:solidFill>
                  <a:schemeClr val="bg1"/>
                </a:solidFill>
              </a:rPr>
              <a:t>1941</a:t>
            </a:r>
            <a:endParaRPr lang="en-US" dirty="0">
              <a:solidFill>
                <a:schemeClr val="bg1"/>
              </a:solidFill>
            </a:endParaRPr>
          </a:p>
        </p:txBody>
      </p:sp>
    </p:spTree>
    <p:extLst>
      <p:ext uri="{BB962C8B-B14F-4D97-AF65-F5344CB8AC3E}">
        <p14:creationId xmlns:p14="http://schemas.microsoft.com/office/powerpoint/2010/main" val="2766975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
            <a:ext cx="4114800" cy="58703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730828"/>
            <a:ext cx="4267200" cy="2893100"/>
          </a:xfrm>
          <a:prstGeom prst="rect">
            <a:avLst/>
          </a:prstGeom>
        </p:spPr>
        <p:txBody>
          <a:bodyPr wrap="square">
            <a:spAutoFit/>
          </a:bodyPr>
          <a:lstStyle/>
          <a:p>
            <a:r>
              <a:rPr lang="en-US" altLang="en-US" sz="2600" dirty="0" smtClean="0"/>
              <a:t>Work and home were never very far apart in Butte, as this photograph of a little girl playing in the refuse- strewn alley next to the Original Mine demonstrates. </a:t>
            </a:r>
          </a:p>
          <a:p>
            <a:endParaRPr lang="en-US" sz="2600" dirty="0"/>
          </a:p>
        </p:txBody>
      </p:sp>
      <p:sp>
        <p:nvSpPr>
          <p:cNvPr id="6" name="TextBox 5"/>
          <p:cNvSpPr txBox="1"/>
          <p:nvPr/>
        </p:nvSpPr>
        <p:spPr>
          <a:xfrm>
            <a:off x="4865914" y="6022724"/>
            <a:ext cx="4114800" cy="923330"/>
          </a:xfrm>
          <a:prstGeom prst="rect">
            <a:avLst/>
          </a:prstGeom>
          <a:noFill/>
        </p:spPr>
        <p:txBody>
          <a:bodyPr wrap="square" rtlCol="0">
            <a:spAutoFit/>
          </a:bodyPr>
          <a:lstStyle/>
          <a:p>
            <a:r>
              <a:rPr lang="en-US" altLang="en-US" dirty="0" smtClean="0">
                <a:solidFill>
                  <a:schemeClr val="bg1"/>
                </a:solidFill>
              </a:rPr>
              <a:t>Arthur Rothstein, </a:t>
            </a:r>
            <a:r>
              <a:rPr lang="en-US" altLang="en-US" b="1" i="1" dirty="0" smtClean="0">
                <a:solidFill>
                  <a:schemeClr val="bg1"/>
                </a:solidFill>
              </a:rPr>
              <a:t>Copper Mine in Town, </a:t>
            </a:r>
            <a:r>
              <a:rPr lang="en-US" altLang="en-US" dirty="0" smtClean="0">
                <a:solidFill>
                  <a:schemeClr val="bg1"/>
                </a:solidFill>
              </a:rPr>
              <a:t>Butte, June 1939</a:t>
            </a:r>
          </a:p>
          <a:p>
            <a:endParaRPr lang="en-US" dirty="0"/>
          </a:p>
        </p:txBody>
      </p:sp>
    </p:spTree>
    <p:extLst>
      <p:ext uri="{BB962C8B-B14F-4D97-AF65-F5344CB8AC3E}">
        <p14:creationId xmlns:p14="http://schemas.microsoft.com/office/powerpoint/2010/main" val="2624296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1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5857" y="747708"/>
            <a:ext cx="6081713" cy="49926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969" y="574743"/>
            <a:ext cx="2634343" cy="5539978"/>
          </a:xfrm>
          <a:prstGeom prst="rect">
            <a:avLst/>
          </a:prstGeom>
          <a:noFill/>
        </p:spPr>
        <p:txBody>
          <a:bodyPr wrap="square" rtlCol="0">
            <a:spAutoFit/>
          </a:bodyPr>
          <a:lstStyle/>
          <a:p>
            <a:r>
              <a:rPr lang="en-US" altLang="en-US" sz="2400" dirty="0" smtClean="0"/>
              <a:t>George Whitmarsh wanted a circus, so he built his own circus wagons in the town of Archer in Sheridan County. Whitmarsh had a calliope and, while he never managed to acquire a collection of wild animals, he did display a neighbor’s St. Bernard.</a:t>
            </a:r>
          </a:p>
          <a:p>
            <a:endParaRPr lang="en-US" dirty="0"/>
          </a:p>
        </p:txBody>
      </p:sp>
      <p:sp>
        <p:nvSpPr>
          <p:cNvPr id="6" name="TextBox 5"/>
          <p:cNvSpPr txBox="1"/>
          <p:nvPr/>
        </p:nvSpPr>
        <p:spPr>
          <a:xfrm>
            <a:off x="2764970" y="5740396"/>
            <a:ext cx="6081713" cy="646331"/>
          </a:xfrm>
          <a:prstGeom prst="rect">
            <a:avLst/>
          </a:prstGeom>
          <a:noFill/>
        </p:spPr>
        <p:txBody>
          <a:bodyPr wrap="square" rtlCol="0">
            <a:spAutoFit/>
          </a:bodyPr>
          <a:lstStyle/>
          <a:p>
            <a:r>
              <a:rPr lang="en-US" altLang="en-US" dirty="0" smtClean="0">
                <a:solidFill>
                  <a:schemeClr val="bg1"/>
                </a:solidFill>
              </a:rPr>
              <a:t>Russell Lee, </a:t>
            </a:r>
            <a:r>
              <a:rPr lang="en-US" altLang="en-US" b="1" i="1" dirty="0" smtClean="0">
                <a:solidFill>
                  <a:schemeClr val="bg1"/>
                </a:solidFill>
              </a:rPr>
              <a:t>Circus Wagons Made by Mr. George Whitmarsh,</a:t>
            </a:r>
            <a:r>
              <a:rPr lang="en-US" altLang="en-US" dirty="0" smtClean="0">
                <a:solidFill>
                  <a:schemeClr val="bg1"/>
                </a:solidFill>
              </a:rPr>
              <a:t> Archer, Sheridan County, November </a:t>
            </a:r>
            <a:r>
              <a:rPr lang="en-US" altLang="en-US" dirty="0" smtClean="0">
                <a:solidFill>
                  <a:schemeClr val="bg1"/>
                </a:solidFill>
              </a:rPr>
              <a:t>1937</a:t>
            </a:r>
            <a:endParaRPr lang="en-US" dirty="0">
              <a:solidFill>
                <a:schemeClr val="bg1"/>
              </a:solidFill>
            </a:endParaRPr>
          </a:p>
        </p:txBody>
      </p:sp>
    </p:spTree>
    <p:extLst>
      <p:ext uri="{BB962C8B-B14F-4D97-AF65-F5344CB8AC3E}">
        <p14:creationId xmlns:p14="http://schemas.microsoft.com/office/powerpoint/2010/main" val="2766975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6057" y="132755"/>
            <a:ext cx="4473538" cy="6019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304800"/>
            <a:ext cx="3886200" cy="5570756"/>
          </a:xfrm>
          <a:prstGeom prst="rect">
            <a:avLst/>
          </a:prstGeom>
          <a:noFill/>
        </p:spPr>
        <p:txBody>
          <a:bodyPr wrap="square" rtlCol="0">
            <a:spAutoFit/>
          </a:bodyPr>
          <a:lstStyle/>
          <a:p>
            <a:r>
              <a:rPr lang="en-US" altLang="en-US" sz="2600" dirty="0" smtClean="0"/>
              <a:t>Crews </a:t>
            </a:r>
            <a:r>
              <a:rPr lang="en-US" altLang="en-US" sz="2600" dirty="0" smtClean="0"/>
              <a:t>of sheep shearers traveled throughout the West, wielding their shears in the sheds of the region’s woolgrowers. These sheepshearers are using electric cutters that had become common by the early 1910s. One worker uses a belt to brace himself during the grueling day bent over grasping sheep and shears.</a:t>
            </a:r>
          </a:p>
          <a:p>
            <a:endParaRPr lang="en-US" dirty="0"/>
          </a:p>
        </p:txBody>
      </p:sp>
      <p:sp>
        <p:nvSpPr>
          <p:cNvPr id="7" name="TextBox 6"/>
          <p:cNvSpPr txBox="1"/>
          <p:nvPr/>
        </p:nvSpPr>
        <p:spPr>
          <a:xfrm>
            <a:off x="4376057" y="6152555"/>
            <a:ext cx="4724400" cy="923330"/>
          </a:xfrm>
          <a:prstGeom prst="rect">
            <a:avLst/>
          </a:prstGeom>
          <a:noFill/>
        </p:spPr>
        <p:txBody>
          <a:bodyPr wrap="square" rtlCol="0">
            <a:spAutoFit/>
          </a:bodyPr>
          <a:lstStyle/>
          <a:p>
            <a:r>
              <a:rPr lang="en-US" altLang="en-US" dirty="0" smtClean="0">
                <a:solidFill>
                  <a:schemeClr val="bg1"/>
                </a:solidFill>
              </a:rPr>
              <a:t>Arthur Rothstein, </a:t>
            </a:r>
            <a:r>
              <a:rPr lang="en-US" altLang="en-US" b="1" i="1" dirty="0" smtClean="0">
                <a:solidFill>
                  <a:schemeClr val="bg1"/>
                </a:solidFill>
              </a:rPr>
              <a:t>Shearing Sheep, </a:t>
            </a:r>
            <a:r>
              <a:rPr lang="en-US" altLang="en-US" dirty="0" smtClean="0">
                <a:solidFill>
                  <a:schemeClr val="bg1"/>
                </a:solidFill>
              </a:rPr>
              <a:t>Rosebud County, June 1939</a:t>
            </a:r>
          </a:p>
          <a:p>
            <a:endParaRPr lang="en-US" dirty="0"/>
          </a:p>
        </p:txBody>
      </p:sp>
    </p:spTree>
    <p:extLst>
      <p:ext uri="{BB962C8B-B14F-4D97-AF65-F5344CB8AC3E}">
        <p14:creationId xmlns:p14="http://schemas.microsoft.com/office/powerpoint/2010/main" val="2624296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33400"/>
            <a:ext cx="6324600" cy="47043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771" y="533400"/>
            <a:ext cx="2645229" cy="5632311"/>
          </a:xfrm>
          <a:prstGeom prst="rect">
            <a:avLst/>
          </a:prstGeom>
          <a:noFill/>
        </p:spPr>
        <p:txBody>
          <a:bodyPr wrap="square" rtlCol="0">
            <a:spAutoFit/>
          </a:bodyPr>
          <a:lstStyle/>
          <a:p>
            <a:r>
              <a:rPr lang="en-US" altLang="en-US" sz="2400" dirty="0" smtClean="0"/>
              <a:t>After washing up and combing their hair, sheepshearers sat down for a dinner of meat, potatoes, coffee, and pie. Like harvest and roundup, shearing was a labor- intensive period for male hands and the women who cooked for them.</a:t>
            </a:r>
          </a:p>
          <a:p>
            <a:endParaRPr lang="en-US" sz="2400" dirty="0"/>
          </a:p>
        </p:txBody>
      </p:sp>
      <p:sp>
        <p:nvSpPr>
          <p:cNvPr id="6" name="TextBox 5"/>
          <p:cNvSpPr txBox="1"/>
          <p:nvPr/>
        </p:nvSpPr>
        <p:spPr>
          <a:xfrm>
            <a:off x="2612571" y="5205099"/>
            <a:ext cx="6324600" cy="923330"/>
          </a:xfrm>
          <a:prstGeom prst="rect">
            <a:avLst/>
          </a:prstGeom>
          <a:noFill/>
        </p:spPr>
        <p:txBody>
          <a:bodyPr wrap="square" rtlCol="0">
            <a:spAutoFit/>
          </a:bodyPr>
          <a:lstStyle/>
          <a:p>
            <a:r>
              <a:rPr lang="en-US" altLang="en-US" dirty="0" smtClean="0">
                <a:solidFill>
                  <a:schemeClr val="bg1"/>
                </a:solidFill>
              </a:rPr>
              <a:t>Arthur Rothstein, </a:t>
            </a:r>
            <a:r>
              <a:rPr lang="en-US" altLang="en-US" b="1" i="1" dirty="0" smtClean="0">
                <a:solidFill>
                  <a:schemeClr val="bg1"/>
                </a:solidFill>
              </a:rPr>
              <a:t>Sheepshearers at Dinner,</a:t>
            </a:r>
            <a:r>
              <a:rPr lang="en-US" altLang="en-US" dirty="0" smtClean="0">
                <a:solidFill>
                  <a:schemeClr val="bg1"/>
                </a:solidFill>
              </a:rPr>
              <a:t> Rosebud County, June </a:t>
            </a:r>
            <a:r>
              <a:rPr lang="en-US" altLang="en-US" dirty="0" smtClean="0">
                <a:solidFill>
                  <a:schemeClr val="bg1"/>
                </a:solidFill>
              </a:rPr>
              <a:t>1939</a:t>
            </a:r>
            <a:endParaRPr lang="en-US" altLang="en-US" dirty="0" smtClean="0">
              <a:solidFill>
                <a:schemeClr val="bg1"/>
              </a:solidFill>
            </a:endParaRPr>
          </a:p>
          <a:p>
            <a:endParaRPr lang="en-US" dirty="0"/>
          </a:p>
        </p:txBody>
      </p:sp>
    </p:spTree>
    <p:extLst>
      <p:ext uri="{BB962C8B-B14F-4D97-AF65-F5344CB8AC3E}">
        <p14:creationId xmlns:p14="http://schemas.microsoft.com/office/powerpoint/2010/main" val="2766975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8699" y="2052379"/>
            <a:ext cx="6705600" cy="1292662"/>
          </a:xfrm>
          <a:prstGeom prst="rect">
            <a:avLst/>
          </a:prstGeom>
        </p:spPr>
        <p:txBody>
          <a:bodyPr wrap="square">
            <a:spAutoFit/>
          </a:bodyPr>
          <a:lstStyle/>
          <a:p>
            <a:pPr>
              <a:buFontTx/>
              <a:buNone/>
            </a:pPr>
            <a:r>
              <a:rPr lang="en-US" altLang="en-US" sz="2600" i="1" dirty="0" smtClean="0"/>
              <a:t>Our family thought that Roosevelt was a regular god because he really saved the day for all of us.</a:t>
            </a:r>
          </a:p>
          <a:p>
            <a:pPr>
              <a:buFontTx/>
              <a:buNone/>
            </a:pPr>
            <a:r>
              <a:rPr lang="en-US" altLang="en-US" sz="2600" dirty="0" smtClean="0"/>
              <a:t>—Donald Morrow, Helena</a:t>
            </a:r>
            <a:endParaRPr lang="en-US" altLang="en-US" sz="2600" dirty="0"/>
          </a:p>
        </p:txBody>
      </p:sp>
      <p:sp>
        <p:nvSpPr>
          <p:cNvPr id="5" name="Rectangle 4"/>
          <p:cNvSpPr/>
          <p:nvPr/>
        </p:nvSpPr>
        <p:spPr>
          <a:xfrm>
            <a:off x="1211112" y="805538"/>
            <a:ext cx="6340775" cy="769441"/>
          </a:xfrm>
          <a:prstGeom prst="rect">
            <a:avLst/>
          </a:prstGeom>
        </p:spPr>
        <p:txBody>
          <a:bodyPr wrap="none">
            <a:spAutoFit/>
          </a:bodyPr>
          <a:lstStyle/>
          <a:p>
            <a:pPr algn="ctr"/>
            <a:r>
              <a:rPr lang="en-US" altLang="en-US" sz="4400" b="1" dirty="0" smtClean="0"/>
              <a:t>The New Deal and the FSA</a:t>
            </a:r>
            <a:endParaRPr lang="en-US" sz="4400" dirty="0"/>
          </a:p>
        </p:txBody>
      </p:sp>
    </p:spTree>
    <p:extLst>
      <p:ext uri="{BB962C8B-B14F-4D97-AF65-F5344CB8AC3E}">
        <p14:creationId xmlns:p14="http://schemas.microsoft.com/office/powerpoint/2010/main" val="321882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3929743" cy="5293757"/>
          </a:xfrm>
          <a:prstGeom prst="rect">
            <a:avLst/>
          </a:prstGeom>
        </p:spPr>
        <p:txBody>
          <a:bodyPr wrap="square">
            <a:spAutoFit/>
          </a:bodyPr>
          <a:lstStyle/>
          <a:p>
            <a:r>
              <a:rPr lang="en-US" altLang="en-US" sz="2600" dirty="0" smtClean="0"/>
              <a:t>Montanans demonstrated their support for the New Deal and Democratic politicians by naming businesses and even towns in their honor. Butte had the New Deal Bar, and some Fort Peck Dam workers lived in the Hamlets of New Deal and Wheeler, the latter named for Montana’s influential senator, Burton K. Wheeler.</a:t>
            </a:r>
            <a:endParaRPr lang="en-US" altLang="en-US" sz="2600" dirty="0"/>
          </a:p>
        </p:txBody>
      </p:sp>
      <p:pic>
        <p:nvPicPr>
          <p:cNvPr id="3" name="Picture 6" descr="5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143" y="914400"/>
            <a:ext cx="4914367" cy="41549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14800" y="5069336"/>
            <a:ext cx="4572000" cy="646331"/>
          </a:xfrm>
          <a:prstGeom prst="rect">
            <a:avLst/>
          </a:prstGeom>
        </p:spPr>
        <p:txBody>
          <a:bodyPr>
            <a:spAutoFit/>
          </a:bodyPr>
          <a:lstStyle/>
          <a:p>
            <a:r>
              <a:rPr lang="en-US" altLang="en-US" dirty="0" smtClean="0">
                <a:solidFill>
                  <a:schemeClr val="bg1"/>
                </a:solidFill>
              </a:rPr>
              <a:t>John Vachon, </a:t>
            </a:r>
            <a:r>
              <a:rPr lang="en-US" altLang="en-US" b="1" i="1" dirty="0" smtClean="0">
                <a:solidFill>
                  <a:schemeClr val="bg1"/>
                </a:solidFill>
              </a:rPr>
              <a:t>The New Deal Cash Grocery,</a:t>
            </a:r>
            <a:r>
              <a:rPr lang="en-US" altLang="en-US" dirty="0" smtClean="0">
                <a:solidFill>
                  <a:schemeClr val="bg1"/>
                </a:solidFill>
              </a:rPr>
              <a:t> Judith Gap, March </a:t>
            </a:r>
            <a:r>
              <a:rPr lang="en-US" altLang="en-US" dirty="0" smtClean="0">
                <a:solidFill>
                  <a:schemeClr val="bg1"/>
                </a:solidFill>
              </a:rPr>
              <a:t>1942 </a:t>
            </a:r>
            <a:endParaRPr lang="en-US" dirty="0">
              <a:solidFill>
                <a:schemeClr val="bg1"/>
              </a:solidFill>
            </a:endParaRPr>
          </a:p>
        </p:txBody>
      </p:sp>
    </p:spTree>
    <p:extLst>
      <p:ext uri="{BB962C8B-B14F-4D97-AF65-F5344CB8AC3E}">
        <p14:creationId xmlns:p14="http://schemas.microsoft.com/office/powerpoint/2010/main" val="3071726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9648" y="184779"/>
            <a:ext cx="4348439" cy="58350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838200"/>
            <a:ext cx="3733800" cy="4893647"/>
          </a:xfrm>
          <a:prstGeom prst="rect">
            <a:avLst/>
          </a:prstGeom>
        </p:spPr>
        <p:txBody>
          <a:bodyPr wrap="square">
            <a:spAutoFit/>
          </a:bodyPr>
          <a:lstStyle/>
          <a:p>
            <a:r>
              <a:rPr lang="en-US" altLang="en-US" sz="2600" dirty="0" smtClean="0"/>
              <a:t>The photographers often traveled to “FSA farms” to document the hard-working men and women</a:t>
            </a:r>
          </a:p>
          <a:p>
            <a:r>
              <a:rPr lang="en-US" altLang="en-US" sz="2600" dirty="0" smtClean="0"/>
              <a:t>who had borrowed from the program to buy land and equipment. The portrait of this woman in her print dress, calico apron, and lined face </a:t>
            </a:r>
          </a:p>
          <a:p>
            <a:r>
              <a:rPr lang="en-US" altLang="en-US" sz="2600" dirty="0" smtClean="0"/>
              <a:t>was typical of the FSA photos of farm women.</a:t>
            </a:r>
            <a:endParaRPr lang="en-US" altLang="en-US" sz="2600" dirty="0"/>
          </a:p>
        </p:txBody>
      </p:sp>
      <p:sp>
        <p:nvSpPr>
          <p:cNvPr id="4" name="Rectangle 3"/>
          <p:cNvSpPr/>
          <p:nvPr/>
        </p:nvSpPr>
        <p:spPr>
          <a:xfrm>
            <a:off x="4572000" y="6096000"/>
            <a:ext cx="4572000" cy="646331"/>
          </a:xfrm>
          <a:prstGeom prst="rect">
            <a:avLst/>
          </a:prstGeom>
        </p:spPr>
        <p:txBody>
          <a:bodyPr>
            <a:spAutoFit/>
          </a:bodyPr>
          <a:lstStyle/>
          <a:p>
            <a:r>
              <a:rPr lang="en-US" altLang="en-US" dirty="0" smtClean="0">
                <a:solidFill>
                  <a:schemeClr val="bg1"/>
                </a:solidFill>
              </a:rPr>
              <a:t>John Vachon, </a:t>
            </a:r>
            <a:r>
              <a:rPr lang="en-US" altLang="en-US" b="1" i="1" dirty="0" smtClean="0">
                <a:solidFill>
                  <a:schemeClr val="bg1"/>
                </a:solidFill>
              </a:rPr>
              <a:t>Mrs. Ballinger, Wife of an FSA Borrower, </a:t>
            </a:r>
            <a:r>
              <a:rPr lang="en-US" altLang="en-US" dirty="0" smtClean="0">
                <a:solidFill>
                  <a:schemeClr val="bg1"/>
                </a:solidFill>
              </a:rPr>
              <a:t>Flathead Valley, March 1942</a:t>
            </a:r>
          </a:p>
        </p:txBody>
      </p:sp>
    </p:spTree>
    <p:extLst>
      <p:ext uri="{BB962C8B-B14F-4D97-AF65-F5344CB8AC3E}">
        <p14:creationId xmlns:p14="http://schemas.microsoft.com/office/powerpoint/2010/main" val="3370178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239000" cy="6001643"/>
          </a:xfrm>
          <a:prstGeom prst="rect">
            <a:avLst/>
          </a:prstGeom>
        </p:spPr>
        <p:txBody>
          <a:bodyPr wrap="square">
            <a:spAutoFit/>
          </a:bodyPr>
          <a:lstStyle/>
          <a:p>
            <a:r>
              <a:rPr lang="en-US" altLang="en-US" sz="2400" i="1" dirty="0" smtClean="0"/>
              <a:t>In the </a:t>
            </a:r>
            <a:r>
              <a:rPr lang="en-US" altLang="en-US" sz="2400" dirty="0" smtClean="0"/>
              <a:t>’</a:t>
            </a:r>
            <a:r>
              <a:rPr lang="en-US" altLang="en-US" sz="2400" i="1" dirty="0" smtClean="0"/>
              <a:t>30s, well, there was just no money anywhere, you know, and everybody was happy just to have a job to go on.</a:t>
            </a:r>
            <a:r>
              <a:rPr lang="en-US" altLang="en-US" sz="2400" dirty="0" smtClean="0"/>
              <a:t>—Thelma Stearns Bondy, Fort Peck</a:t>
            </a:r>
          </a:p>
          <a:p>
            <a:endParaRPr lang="en-US" altLang="en-US" sz="2400" dirty="0" smtClean="0"/>
          </a:p>
          <a:p>
            <a:r>
              <a:rPr lang="en-US" altLang="en-US" sz="2400" i="1" dirty="0" smtClean="0"/>
              <a:t>I can remember the year of ’36, [my sister] gave me a pair of snow pants for Christmas that year.  The money she saved from her working on the NYA [National Youth Administration] to buy me that pair  of snow pants which was $5.00. . . .That was really a wonderful thing for me to have to wear to school because I had to walk and it was cold in the wintertime and they were nice and warm.—</a:t>
            </a:r>
            <a:r>
              <a:rPr lang="en-US" altLang="en-US" sz="2400" dirty="0" smtClean="0"/>
              <a:t>Elizabeth Phelps, Sidney</a:t>
            </a:r>
          </a:p>
          <a:p>
            <a:endParaRPr lang="en-US" altLang="en-US" sz="2400" dirty="0" smtClean="0"/>
          </a:p>
          <a:p>
            <a:r>
              <a:rPr lang="en-US" altLang="en-US" sz="2400" i="1" dirty="0" smtClean="0"/>
              <a:t>My dad. . . wouldn’t go on WPA.  But when he smashed his arm up, then Mother went down and got on WPA</a:t>
            </a:r>
            <a:r>
              <a:rPr lang="en-US" altLang="en-US" sz="2400" dirty="0" smtClean="0"/>
              <a:t>.</a:t>
            </a:r>
          </a:p>
          <a:p>
            <a:r>
              <a:rPr lang="en-US" altLang="en-US" sz="2400" dirty="0" smtClean="0"/>
              <a:t>—Julia June Chitwood Trees, Fishtail</a:t>
            </a:r>
            <a:endParaRPr lang="en-US" altLang="en-US" sz="2400" dirty="0"/>
          </a:p>
        </p:txBody>
      </p:sp>
    </p:spTree>
    <p:extLst>
      <p:ext uri="{BB962C8B-B14F-4D97-AF65-F5344CB8AC3E}">
        <p14:creationId xmlns:p14="http://schemas.microsoft.com/office/powerpoint/2010/main" val="3071726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38200"/>
            <a:ext cx="3657600" cy="5334000"/>
          </a:xfrm>
        </p:spPr>
        <p:txBody>
          <a:bodyPr>
            <a:normAutofit/>
          </a:bodyPr>
          <a:lstStyle/>
          <a:p>
            <a:pPr algn="l"/>
            <a:r>
              <a:rPr lang="en-US" altLang="en-US" sz="2600" dirty="0" smtClean="0"/>
              <a:t>Bess Harshbarger was one of the fifteen children that made up the Harshbarger household in 1937 (later, there would be two more). All of the children did chores around the house and farm, including caring for their younger siblings.</a:t>
            </a:r>
          </a:p>
          <a:p>
            <a:endParaRPr lang="en-US" dirty="0"/>
          </a:p>
        </p:txBody>
      </p:sp>
      <p:pic>
        <p:nvPicPr>
          <p:cNvPr id="4" name="Picture 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0832" y="381000"/>
            <a:ext cx="4232841" cy="57060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73141" y="6073355"/>
            <a:ext cx="4724400" cy="923330"/>
          </a:xfrm>
          <a:prstGeom prst="rect">
            <a:avLst/>
          </a:prstGeom>
          <a:noFill/>
        </p:spPr>
        <p:txBody>
          <a:bodyPr wrap="square" rtlCol="0">
            <a:spAutoFit/>
          </a:bodyPr>
          <a:lstStyle/>
          <a:p>
            <a:r>
              <a:rPr lang="en-US" altLang="en-US" dirty="0" smtClean="0">
                <a:solidFill>
                  <a:schemeClr val="bg1"/>
                </a:solidFill>
              </a:rPr>
              <a:t>Russell Lee, </a:t>
            </a:r>
            <a:r>
              <a:rPr lang="en-US" altLang="en-US" b="1" i="1" dirty="0" smtClean="0">
                <a:solidFill>
                  <a:schemeClr val="bg1"/>
                </a:solidFill>
              </a:rPr>
              <a:t>Bess Harshbarger, Nine Years Old, </a:t>
            </a:r>
            <a:r>
              <a:rPr lang="en-US" altLang="en-US" dirty="0" smtClean="0">
                <a:solidFill>
                  <a:schemeClr val="bg1"/>
                </a:solidFill>
              </a:rPr>
              <a:t>Sheridan County, November 1937</a:t>
            </a:r>
          </a:p>
          <a:p>
            <a:endParaRPr lang="en-US" dirty="0"/>
          </a:p>
        </p:txBody>
      </p:sp>
    </p:spTree>
    <p:extLst>
      <p:ext uri="{BB962C8B-B14F-4D97-AF65-F5344CB8AC3E}">
        <p14:creationId xmlns:p14="http://schemas.microsoft.com/office/powerpoint/2010/main" val="728347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6435"/>
            <a:ext cx="4189412" cy="5638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838200"/>
            <a:ext cx="4299857" cy="4893647"/>
          </a:xfrm>
          <a:prstGeom prst="rect">
            <a:avLst/>
          </a:prstGeom>
        </p:spPr>
        <p:txBody>
          <a:bodyPr wrap="square">
            <a:spAutoFit/>
          </a:bodyPr>
          <a:lstStyle/>
          <a:p>
            <a:r>
              <a:rPr lang="en-US" altLang="en-US" sz="2600" dirty="0" smtClean="0"/>
              <a:t>Work was a central theme of the FSA photographs since the agency sought to demonstrate that recipients of New Deal assistance were workers, not slackers. Mr. Bailey, with his boots, gloves, worn coat, patched pants, “True Temper” pitchfork, and resolute expression was a good advertisement of an FSA farmer.</a:t>
            </a:r>
            <a:endParaRPr lang="en-US" altLang="en-US" sz="2600" dirty="0"/>
          </a:p>
        </p:txBody>
      </p:sp>
      <p:sp>
        <p:nvSpPr>
          <p:cNvPr id="4" name="Rectangle 3"/>
          <p:cNvSpPr/>
          <p:nvPr/>
        </p:nvSpPr>
        <p:spPr>
          <a:xfrm>
            <a:off x="4604657" y="5939527"/>
            <a:ext cx="4232955" cy="646331"/>
          </a:xfrm>
          <a:prstGeom prst="rect">
            <a:avLst/>
          </a:prstGeom>
        </p:spPr>
        <p:txBody>
          <a:bodyPr wrap="square">
            <a:spAutoFit/>
          </a:bodyPr>
          <a:lstStyle/>
          <a:p>
            <a:r>
              <a:rPr lang="en-US" altLang="en-US" dirty="0" smtClean="0">
                <a:solidFill>
                  <a:schemeClr val="bg1"/>
                </a:solidFill>
              </a:rPr>
              <a:t>John Vachon, </a:t>
            </a:r>
            <a:r>
              <a:rPr lang="en-US" altLang="en-US" b="1" i="1" dirty="0" smtClean="0">
                <a:solidFill>
                  <a:schemeClr val="bg1"/>
                </a:solidFill>
              </a:rPr>
              <a:t>Mr. Bailey, FSA Borrower, </a:t>
            </a:r>
            <a:r>
              <a:rPr lang="en-US" altLang="en-US" dirty="0" smtClean="0">
                <a:solidFill>
                  <a:schemeClr val="bg1"/>
                </a:solidFill>
              </a:rPr>
              <a:t>Flathead Valley, March 1942</a:t>
            </a:r>
          </a:p>
        </p:txBody>
      </p:sp>
    </p:spTree>
    <p:extLst>
      <p:ext uri="{BB962C8B-B14F-4D97-AF65-F5344CB8AC3E}">
        <p14:creationId xmlns:p14="http://schemas.microsoft.com/office/powerpoint/2010/main" val="3370178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 Box 5"/>
          <p:cNvSpPr txBox="1">
            <a:spLocks noChangeArrowheads="1"/>
          </p:cNvSpPr>
          <p:nvPr/>
        </p:nvSpPr>
        <p:spPr bwMode="auto">
          <a:xfrm>
            <a:off x="974725" y="5751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dirty="0"/>
          </a:p>
        </p:txBody>
      </p:sp>
      <p:sp>
        <p:nvSpPr>
          <p:cNvPr id="23558" name="Rectangle 6"/>
          <p:cNvSpPr>
            <a:spLocks noChangeArrowheads="1"/>
          </p:cNvSpPr>
          <p:nvPr/>
        </p:nvSpPr>
        <p:spPr bwMode="auto">
          <a:xfrm>
            <a:off x="2569029" y="5599742"/>
            <a:ext cx="5029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r>
              <a:rPr lang="en-US" altLang="en-US" dirty="0" smtClean="0">
                <a:solidFill>
                  <a:schemeClr val="bg1"/>
                </a:solidFill>
              </a:rPr>
              <a:t>Arthur Rothstein, </a:t>
            </a:r>
            <a:r>
              <a:rPr lang="en-US" altLang="en-US" b="1" i="1" dirty="0" smtClean="0">
                <a:solidFill>
                  <a:schemeClr val="bg1"/>
                </a:solidFill>
              </a:rPr>
              <a:t>The General Store, </a:t>
            </a:r>
            <a:r>
              <a:rPr lang="en-US" altLang="en-US" dirty="0" smtClean="0">
                <a:solidFill>
                  <a:schemeClr val="bg1"/>
                </a:solidFill>
              </a:rPr>
              <a:t>Pony, June </a:t>
            </a:r>
            <a:r>
              <a:rPr lang="en-US" altLang="en-US" dirty="0" smtClean="0">
                <a:solidFill>
                  <a:schemeClr val="bg1"/>
                </a:solidFill>
              </a:rPr>
              <a:t>1939 </a:t>
            </a:r>
            <a:endParaRPr lang="en-US" altLang="en-US" dirty="0">
              <a:solidFill>
                <a:schemeClr val="bg1"/>
              </a:solidFill>
            </a:endParaRPr>
          </a:p>
        </p:txBody>
      </p:sp>
      <p:pic>
        <p:nvPicPr>
          <p:cNvPr id="23559" name="Picture 7" descr="8b37855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029" y="762000"/>
            <a:ext cx="6466114" cy="48377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9742" y="76200"/>
            <a:ext cx="2449287" cy="6740307"/>
          </a:xfrm>
          <a:prstGeom prst="rect">
            <a:avLst/>
          </a:prstGeom>
        </p:spPr>
        <p:txBody>
          <a:bodyPr wrap="square">
            <a:spAutoFit/>
          </a:bodyPr>
          <a:lstStyle/>
          <a:p>
            <a:r>
              <a:rPr lang="en-US" altLang="en-US" sz="2400" dirty="0" smtClean="0"/>
              <a:t>This photograph captures a moment in small town life as men seated on packing crates visited in front of the mercantile. The store sold necessities—Copenhagen tobacco and overalls—as well as luxuries: a bunch of bananas is just visible hanging inside the window. </a:t>
            </a:r>
          </a:p>
        </p:txBody>
      </p:sp>
    </p:spTree>
    <p:extLst>
      <p:ext uri="{BB962C8B-B14F-4D97-AF65-F5344CB8AC3E}">
        <p14:creationId xmlns:p14="http://schemas.microsoft.com/office/powerpoint/2010/main" val="1658637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5"/>
          <p:cNvSpPr txBox="1">
            <a:spLocks noChangeArrowheads="1"/>
          </p:cNvSpPr>
          <p:nvPr/>
        </p:nvSpPr>
        <p:spPr bwMode="auto">
          <a:xfrm>
            <a:off x="152400" y="685800"/>
            <a:ext cx="32766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dirty="0" smtClean="0"/>
              <a:t>Inaugurated </a:t>
            </a:r>
            <a:r>
              <a:rPr lang="en-US" altLang="en-US" sz="2600" dirty="0"/>
              <a:t>in 1904</a:t>
            </a:r>
          </a:p>
          <a:p>
            <a:r>
              <a:rPr lang="en-US" altLang="en-US" sz="2600" dirty="0"/>
              <a:t>to display the Crows’</a:t>
            </a:r>
          </a:p>
          <a:p>
            <a:r>
              <a:rPr lang="en-US" altLang="en-US" sz="2600" dirty="0"/>
              <a:t>agricultural produce, </a:t>
            </a:r>
          </a:p>
          <a:p>
            <a:r>
              <a:rPr lang="en-US" altLang="en-US" sz="2600" dirty="0"/>
              <a:t>over the years Crow </a:t>
            </a:r>
            <a:r>
              <a:rPr lang="en-US" altLang="en-US" sz="2600" dirty="0" smtClean="0"/>
              <a:t>Fair became </a:t>
            </a:r>
            <a:r>
              <a:rPr lang="en-US" altLang="en-US" sz="2600" dirty="0"/>
              <a:t>a time for the Crows to gather together, to parade in elaborately beaded outfits, to dance, and to show their prowess in horse races and rodeos. </a:t>
            </a:r>
          </a:p>
        </p:txBody>
      </p:sp>
      <p:pic>
        <p:nvPicPr>
          <p:cNvPr id="24582" name="Picture 6" descr="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33400"/>
            <a:ext cx="5310188"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57600" y="5851772"/>
            <a:ext cx="5310188" cy="646331"/>
          </a:xfrm>
          <a:prstGeom prst="rect">
            <a:avLst/>
          </a:prstGeom>
        </p:spPr>
        <p:txBody>
          <a:bodyPr wrap="square">
            <a:spAutoFit/>
          </a:bodyPr>
          <a:lstStyle/>
          <a:p>
            <a:r>
              <a:rPr lang="en-US" altLang="en-US" dirty="0" smtClean="0">
                <a:solidFill>
                  <a:schemeClr val="bg1"/>
                </a:solidFill>
              </a:rPr>
              <a:t>Marion Post Wolcott, </a:t>
            </a:r>
            <a:r>
              <a:rPr lang="en-US" altLang="en-US" b="1" i="1" dirty="0" smtClean="0">
                <a:solidFill>
                  <a:schemeClr val="bg1"/>
                </a:solidFill>
              </a:rPr>
              <a:t>Indians Watching Crow Fair, </a:t>
            </a:r>
            <a:r>
              <a:rPr lang="en-US" altLang="en-US" dirty="0" smtClean="0">
                <a:solidFill>
                  <a:schemeClr val="bg1"/>
                </a:solidFill>
              </a:rPr>
              <a:t>Crow Agency, August 1941</a:t>
            </a:r>
            <a:endParaRPr lang="en-US" altLang="en-US" dirty="0">
              <a:solidFill>
                <a:schemeClr val="bg1"/>
              </a:solidFill>
            </a:endParaRPr>
          </a:p>
        </p:txBody>
      </p:sp>
    </p:spTree>
    <p:extLst>
      <p:ext uri="{BB962C8B-B14F-4D97-AF65-F5344CB8AC3E}">
        <p14:creationId xmlns:p14="http://schemas.microsoft.com/office/powerpoint/2010/main" val="3650987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152400" y="723543"/>
            <a:ext cx="46482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r>
              <a:rPr lang="en-US" altLang="en-US" sz="2600" dirty="0" smtClean="0"/>
              <a:t>The </a:t>
            </a:r>
            <a:r>
              <a:rPr lang="en-US" altLang="en-US" sz="2600" dirty="0"/>
              <a:t>FSA resettled drought-stricken farmers </a:t>
            </a:r>
            <a:r>
              <a:rPr lang="en-US" altLang="en-US" sz="2600" dirty="0" smtClean="0"/>
              <a:t>from </a:t>
            </a:r>
            <a:r>
              <a:rPr lang="en-US" altLang="en-US" sz="2600" dirty="0"/>
              <a:t>eastern Montana onto irrigated homesteads in the Fairfield Bench Farms of Cascade and Teton counties. </a:t>
            </a:r>
            <a:endParaRPr lang="en-US" altLang="en-US" sz="2600" dirty="0" smtClean="0"/>
          </a:p>
          <a:p>
            <a:endParaRPr lang="en-US" altLang="en-US" sz="2600" dirty="0"/>
          </a:p>
          <a:p>
            <a:r>
              <a:rPr lang="en-US" altLang="en-US" sz="2600" dirty="0" smtClean="0"/>
              <a:t>Here </a:t>
            </a:r>
            <a:r>
              <a:rPr lang="en-US" altLang="en-US" sz="2600" dirty="0"/>
              <a:t>a woman feeds white leghorns </a:t>
            </a:r>
            <a:r>
              <a:rPr lang="en-US" altLang="en-US" sz="2600" dirty="0" smtClean="0"/>
              <a:t>outside </a:t>
            </a:r>
            <a:r>
              <a:rPr lang="en-US" altLang="en-US" sz="2600" dirty="0" smtClean="0"/>
              <a:t>the</a:t>
            </a:r>
            <a:r>
              <a:rPr lang="en-US" altLang="en-US" sz="2600" dirty="0" smtClean="0"/>
              <a:t> </a:t>
            </a:r>
            <a:r>
              <a:rPr lang="en-US" altLang="en-US" sz="2600" dirty="0"/>
              <a:t>new, modern chicken house. Egg and butter money often provided the only steady source of cash on many American farms.</a:t>
            </a:r>
          </a:p>
        </p:txBody>
      </p:sp>
      <p:pic>
        <p:nvPicPr>
          <p:cNvPr id="25606" name="Picture 6" descr="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2648"/>
            <a:ext cx="4191000" cy="56394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35285" y="5780315"/>
            <a:ext cx="4256315" cy="646331"/>
          </a:xfrm>
          <a:prstGeom prst="rect">
            <a:avLst/>
          </a:prstGeom>
        </p:spPr>
        <p:txBody>
          <a:bodyPr wrap="square">
            <a:spAutoFit/>
          </a:bodyPr>
          <a:lstStyle/>
          <a:p>
            <a:r>
              <a:rPr lang="en-US" altLang="en-US" dirty="0" smtClean="0">
                <a:solidFill>
                  <a:schemeClr val="bg1"/>
                </a:solidFill>
              </a:rPr>
              <a:t>Arthur Rothstein, </a:t>
            </a:r>
            <a:r>
              <a:rPr lang="en-US" altLang="en-US" b="1" i="1" dirty="0" smtClean="0">
                <a:solidFill>
                  <a:schemeClr val="bg1"/>
                </a:solidFill>
              </a:rPr>
              <a:t>Farm Wife Feeding her Chickens, </a:t>
            </a:r>
            <a:r>
              <a:rPr lang="en-US" altLang="en-US" dirty="0" smtClean="0">
                <a:solidFill>
                  <a:schemeClr val="bg1"/>
                </a:solidFill>
              </a:rPr>
              <a:t>Fairfield Bench Farms, May 1939</a:t>
            </a:r>
            <a:endParaRPr lang="en-US" altLang="en-US" dirty="0">
              <a:solidFill>
                <a:schemeClr val="bg1"/>
              </a:solidFill>
            </a:endParaRPr>
          </a:p>
        </p:txBody>
      </p:sp>
    </p:spTree>
    <p:extLst>
      <p:ext uri="{BB962C8B-B14F-4D97-AF65-F5344CB8AC3E}">
        <p14:creationId xmlns:p14="http://schemas.microsoft.com/office/powerpoint/2010/main" val="3584058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5"/>
          <p:cNvSpPr txBox="1">
            <a:spLocks noChangeArrowheads="1"/>
          </p:cNvSpPr>
          <p:nvPr/>
        </p:nvSpPr>
        <p:spPr bwMode="auto">
          <a:xfrm>
            <a:off x="0" y="901455"/>
            <a:ext cx="3048001"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600" dirty="0" smtClean="0"/>
              <a:t>Farm </a:t>
            </a:r>
            <a:r>
              <a:rPr lang="en-US" altLang="en-US" sz="2600" dirty="0"/>
              <a:t>mechanization increased during the Depression, with the FSA loaning money for tractors. By 1940, 47.6 percent of Montana farms used tractors although only 28 percent of the state’s farms had electricity.</a:t>
            </a:r>
          </a:p>
        </p:txBody>
      </p:sp>
      <p:pic>
        <p:nvPicPr>
          <p:cNvPr id="26630" name="Picture 6" descr="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990600"/>
            <a:ext cx="5791200" cy="43152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26229" y="5305848"/>
            <a:ext cx="6039898" cy="646331"/>
          </a:xfrm>
          <a:prstGeom prst="rect">
            <a:avLst/>
          </a:prstGeom>
        </p:spPr>
        <p:txBody>
          <a:bodyPr wrap="square">
            <a:spAutoFit/>
          </a:bodyPr>
          <a:lstStyle/>
          <a:p>
            <a:r>
              <a:rPr lang="en-US" altLang="en-US" dirty="0" smtClean="0">
                <a:solidFill>
                  <a:schemeClr val="bg1"/>
                </a:solidFill>
              </a:rPr>
              <a:t>Arthur Rothstein,</a:t>
            </a:r>
            <a:r>
              <a:rPr lang="en-US" altLang="en-US" b="1" i="1" dirty="0" smtClean="0">
                <a:solidFill>
                  <a:schemeClr val="bg1"/>
                </a:solidFill>
              </a:rPr>
              <a:t> A Farm Couple and Their International Harvester Tractor, </a:t>
            </a:r>
            <a:r>
              <a:rPr lang="en-US" altLang="en-US" dirty="0" smtClean="0">
                <a:solidFill>
                  <a:schemeClr val="bg1"/>
                </a:solidFill>
              </a:rPr>
              <a:t>Fairfield Bench Farms, May </a:t>
            </a:r>
            <a:r>
              <a:rPr lang="en-US" altLang="en-US" dirty="0" smtClean="0">
                <a:solidFill>
                  <a:schemeClr val="bg1"/>
                </a:solidFill>
              </a:rPr>
              <a:t>1939 </a:t>
            </a:r>
            <a:endParaRPr lang="en-US" dirty="0">
              <a:solidFill>
                <a:schemeClr val="bg1"/>
              </a:solidFill>
            </a:endParaRPr>
          </a:p>
        </p:txBody>
      </p:sp>
    </p:spTree>
    <p:extLst>
      <p:ext uri="{BB962C8B-B14F-4D97-AF65-F5344CB8AC3E}">
        <p14:creationId xmlns:p14="http://schemas.microsoft.com/office/powerpoint/2010/main" val="877007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Text Box 5"/>
          <p:cNvSpPr txBox="1">
            <a:spLocks noChangeArrowheads="1"/>
          </p:cNvSpPr>
          <p:nvPr/>
        </p:nvSpPr>
        <p:spPr bwMode="auto">
          <a:xfrm>
            <a:off x="762000" y="838200"/>
            <a:ext cx="74676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i="1" dirty="0"/>
              <a:t>I know that you and I share an urge alike, that is, a desire to photograph the whole United States at once. </a:t>
            </a:r>
            <a:r>
              <a:rPr lang="en-US" altLang="en-US" sz="3200" i="1" dirty="0" smtClean="0"/>
              <a:t>Have </a:t>
            </a:r>
            <a:r>
              <a:rPr lang="en-US" altLang="en-US" sz="3200" i="1" dirty="0"/>
              <a:t>a feeling that if we don't do it this year, it may blow away by next year</a:t>
            </a:r>
            <a:r>
              <a:rPr lang="en-US" altLang="en-US" sz="3200" i="1" dirty="0" smtClean="0"/>
              <a:t>.</a:t>
            </a:r>
          </a:p>
          <a:p>
            <a:endParaRPr lang="en-US" altLang="en-US" sz="3200" i="1" dirty="0" smtClean="0"/>
          </a:p>
          <a:p>
            <a:r>
              <a:rPr lang="en-US" altLang="en-US" sz="3200" dirty="0" smtClean="0"/>
              <a:t>—</a:t>
            </a:r>
            <a:r>
              <a:rPr lang="en-US" altLang="en-US" sz="3200" dirty="0"/>
              <a:t>FSA Director Roy Stryker to </a:t>
            </a:r>
            <a:r>
              <a:rPr lang="en-US" altLang="en-US" sz="3200" dirty="0" smtClean="0"/>
              <a:t>photographer </a:t>
            </a:r>
            <a:r>
              <a:rPr lang="en-US" altLang="en-US" sz="3200" dirty="0"/>
              <a:t>Russell Lee </a:t>
            </a:r>
          </a:p>
          <a:p>
            <a:pPr>
              <a:spcBef>
                <a:spcPct val="50000"/>
              </a:spcBef>
            </a:pPr>
            <a:endParaRPr lang="en-US" altLang="en-US" sz="3200" dirty="0"/>
          </a:p>
        </p:txBody>
      </p:sp>
    </p:spTree>
    <p:extLst>
      <p:ext uri="{BB962C8B-B14F-4D97-AF65-F5344CB8AC3E}">
        <p14:creationId xmlns:p14="http://schemas.microsoft.com/office/powerpoint/2010/main" val="3531628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5"/>
          <p:cNvSpPr txBox="1">
            <a:spLocks noChangeArrowheads="1"/>
          </p:cNvSpPr>
          <p:nvPr/>
        </p:nvSpPr>
        <p:spPr bwMode="auto">
          <a:xfrm>
            <a:off x="350044" y="1371600"/>
            <a:ext cx="4435475"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dirty="0" smtClean="0"/>
              <a:t>Seeking </a:t>
            </a:r>
            <a:r>
              <a:rPr lang="en-US" altLang="en-US" sz="2600" dirty="0"/>
              <a:t>to document the traditional </a:t>
            </a:r>
            <a:r>
              <a:rPr lang="en-US" altLang="en-US" sz="2600" dirty="0" smtClean="0"/>
              <a:t>as </a:t>
            </a:r>
            <a:r>
              <a:rPr lang="en-US" altLang="en-US" sz="2600" dirty="0"/>
              <a:t>well as the modern aspects of small American towns like Fairfield,</a:t>
            </a:r>
          </a:p>
          <a:p>
            <a:r>
              <a:rPr lang="en-US" altLang="en-US" sz="2600" dirty="0"/>
              <a:t> the photographer framed the water pump  in front of the “Drink Coca-Cola” sign on the local pool parlor and barber shop.</a:t>
            </a:r>
          </a:p>
        </p:txBody>
      </p:sp>
      <p:pic>
        <p:nvPicPr>
          <p:cNvPr id="28678" name="Picture 6" descr="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30555"/>
            <a:ext cx="4035718"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48200" y="6210107"/>
            <a:ext cx="4572000" cy="646331"/>
          </a:xfrm>
          <a:prstGeom prst="rect">
            <a:avLst/>
          </a:prstGeom>
        </p:spPr>
        <p:txBody>
          <a:bodyPr>
            <a:spAutoFit/>
          </a:bodyPr>
          <a:lstStyle/>
          <a:p>
            <a:r>
              <a:rPr lang="en-US" altLang="en-US" dirty="0" smtClean="0">
                <a:solidFill>
                  <a:schemeClr val="bg1"/>
                </a:solidFill>
              </a:rPr>
              <a:t>Arthur Rothstein, </a:t>
            </a:r>
            <a:r>
              <a:rPr lang="en-US" altLang="en-US" b="1" i="1" dirty="0" smtClean="0">
                <a:solidFill>
                  <a:schemeClr val="bg1"/>
                </a:solidFill>
              </a:rPr>
              <a:t>Pool Parlor,</a:t>
            </a:r>
            <a:r>
              <a:rPr lang="en-US" altLang="en-US" dirty="0" smtClean="0">
                <a:solidFill>
                  <a:schemeClr val="bg1"/>
                </a:solidFill>
              </a:rPr>
              <a:t> Fairfield, May 1939</a:t>
            </a:r>
            <a:endParaRPr lang="en-US" altLang="en-US" dirty="0">
              <a:solidFill>
                <a:schemeClr val="bg1"/>
              </a:solidFill>
            </a:endParaRPr>
          </a:p>
        </p:txBody>
      </p:sp>
    </p:spTree>
    <p:extLst>
      <p:ext uri="{BB962C8B-B14F-4D97-AF65-F5344CB8AC3E}">
        <p14:creationId xmlns:p14="http://schemas.microsoft.com/office/powerpoint/2010/main" val="1449240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 Box 5"/>
          <p:cNvSpPr txBox="1">
            <a:spLocks noChangeArrowheads="1"/>
          </p:cNvSpPr>
          <p:nvPr/>
        </p:nvSpPr>
        <p:spPr bwMode="auto">
          <a:xfrm>
            <a:off x="304800" y="572057"/>
            <a:ext cx="40386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dirty="0" smtClean="0"/>
              <a:t>FSA </a:t>
            </a:r>
            <a:r>
              <a:rPr lang="en-US" altLang="en-US" sz="2600" dirty="0"/>
              <a:t>photographers took hundreds of pictures of billboards and signs in order to capture the flavor of American culture in the 1930s and 1940s. </a:t>
            </a:r>
            <a:endParaRPr lang="en-US" altLang="en-US" sz="2600" dirty="0" smtClean="0"/>
          </a:p>
          <a:p>
            <a:r>
              <a:rPr lang="en-US" altLang="en-US" sz="2600" dirty="0" smtClean="0"/>
              <a:t>     This </a:t>
            </a:r>
            <a:r>
              <a:rPr lang="en-US" altLang="en-US" sz="2600" dirty="0"/>
              <a:t>whimsical painting portrays a man in town and country style. </a:t>
            </a:r>
            <a:r>
              <a:rPr lang="en-US" altLang="en-US" sz="2600" dirty="0" smtClean="0"/>
              <a:t>Interestingly</a:t>
            </a:r>
            <a:r>
              <a:rPr lang="en-US" altLang="en-US" sz="2600" dirty="0"/>
              <a:t>, the cowboy’s jeans are more densely covered with graffiti than are the gentleman’s trousers.</a:t>
            </a:r>
          </a:p>
        </p:txBody>
      </p:sp>
      <p:pic>
        <p:nvPicPr>
          <p:cNvPr id="29702" name="Picture 6" descr="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606" y="338131"/>
            <a:ext cx="4268094" cy="55292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61606" y="5906399"/>
            <a:ext cx="4362450" cy="646331"/>
          </a:xfrm>
          <a:prstGeom prst="rect">
            <a:avLst/>
          </a:prstGeom>
        </p:spPr>
        <p:txBody>
          <a:bodyPr wrap="square">
            <a:spAutoFit/>
          </a:bodyPr>
          <a:lstStyle/>
          <a:p>
            <a:r>
              <a:rPr lang="en-US" altLang="en-US" dirty="0" smtClean="0">
                <a:solidFill>
                  <a:schemeClr val="bg1"/>
                </a:solidFill>
              </a:rPr>
              <a:t>John Vachon, </a:t>
            </a:r>
            <a:r>
              <a:rPr lang="en-US" altLang="en-US" b="1" i="1" dirty="0" smtClean="0">
                <a:solidFill>
                  <a:schemeClr val="bg1"/>
                </a:solidFill>
              </a:rPr>
              <a:t>Clothing Store Advertisement, </a:t>
            </a:r>
            <a:r>
              <a:rPr lang="en-US" altLang="en-US" dirty="0" smtClean="0">
                <a:solidFill>
                  <a:schemeClr val="bg1"/>
                </a:solidFill>
              </a:rPr>
              <a:t>Dillon, March 1942</a:t>
            </a:r>
            <a:endParaRPr lang="en-US" altLang="en-US" dirty="0">
              <a:solidFill>
                <a:schemeClr val="bg1"/>
              </a:solidFill>
            </a:endParaRPr>
          </a:p>
        </p:txBody>
      </p:sp>
    </p:spTree>
    <p:extLst>
      <p:ext uri="{BB962C8B-B14F-4D97-AF65-F5344CB8AC3E}">
        <p14:creationId xmlns:p14="http://schemas.microsoft.com/office/powerpoint/2010/main" val="4279723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990600" y="1219200"/>
            <a:ext cx="7467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i="1" dirty="0"/>
              <a:t>Whenever they asked me, ‘What are you doing out here taking pictures?’ I said, ‘Well, I'm taking pictures of the history of today.’ </a:t>
            </a:r>
            <a:endParaRPr lang="en-US" altLang="en-US" sz="3200" i="1" dirty="0" smtClean="0"/>
          </a:p>
          <a:p>
            <a:endParaRPr lang="en-US" altLang="en-US" sz="3200" i="1" dirty="0"/>
          </a:p>
          <a:p>
            <a:r>
              <a:rPr lang="en-US" altLang="en-US" sz="3200" dirty="0" smtClean="0"/>
              <a:t>—</a:t>
            </a:r>
            <a:r>
              <a:rPr lang="en-US" altLang="en-US" sz="3200" dirty="0"/>
              <a:t>Russell Lee, FSA Photographer</a:t>
            </a:r>
          </a:p>
          <a:p>
            <a:pPr>
              <a:spcBef>
                <a:spcPct val="50000"/>
              </a:spcBef>
            </a:pPr>
            <a:endParaRPr lang="en-US" altLang="en-US" sz="3200" dirty="0"/>
          </a:p>
        </p:txBody>
      </p:sp>
    </p:spTree>
    <p:extLst>
      <p:ext uri="{BB962C8B-B14F-4D97-AF65-F5344CB8AC3E}">
        <p14:creationId xmlns:p14="http://schemas.microsoft.com/office/powerpoint/2010/main" val="3697898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 Box 5"/>
          <p:cNvSpPr txBox="1">
            <a:spLocks noChangeArrowheads="1"/>
          </p:cNvSpPr>
          <p:nvPr/>
        </p:nvSpPr>
        <p:spPr bwMode="auto">
          <a:xfrm>
            <a:off x="2193973" y="5535078"/>
            <a:ext cx="66657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solidFill>
                  <a:schemeClr val="bg1"/>
                </a:solidFill>
              </a:rPr>
              <a:t>Marion Post Wolcott, </a:t>
            </a:r>
            <a:r>
              <a:rPr lang="en-US" altLang="en-US" b="1" i="1" dirty="0">
                <a:solidFill>
                  <a:schemeClr val="bg1"/>
                </a:solidFill>
              </a:rPr>
              <a:t>Indians Going to Crow Fair,</a:t>
            </a:r>
            <a:r>
              <a:rPr lang="en-US" altLang="en-US" dirty="0">
                <a:solidFill>
                  <a:schemeClr val="bg1"/>
                </a:solidFill>
              </a:rPr>
              <a:t> Near Crow Agency, September </a:t>
            </a:r>
            <a:r>
              <a:rPr lang="en-US" altLang="en-US" dirty="0" smtClean="0">
                <a:solidFill>
                  <a:schemeClr val="bg1"/>
                </a:solidFill>
              </a:rPr>
              <a:t>1941 </a:t>
            </a:r>
            <a:endParaRPr lang="en-US" altLang="en-US" sz="1600" dirty="0">
              <a:solidFill>
                <a:schemeClr val="bg1"/>
              </a:solidFill>
            </a:endParaRPr>
          </a:p>
        </p:txBody>
      </p:sp>
      <p:pic>
        <p:nvPicPr>
          <p:cNvPr id="32774" name="Picture 6" descr="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315" y="304800"/>
            <a:ext cx="6629400" cy="51800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575" y="438150"/>
            <a:ext cx="2165398" cy="6001643"/>
          </a:xfrm>
          <a:prstGeom prst="rect">
            <a:avLst/>
          </a:prstGeom>
        </p:spPr>
        <p:txBody>
          <a:bodyPr wrap="square">
            <a:spAutoFit/>
          </a:bodyPr>
          <a:lstStyle/>
          <a:p>
            <a:r>
              <a:rPr lang="en-US" altLang="en-US" sz="2400" dirty="0" smtClean="0"/>
              <a:t>In 1941 </a:t>
            </a:r>
            <a:r>
              <a:rPr lang="en-US" altLang="en-US" sz="2400" dirty="0"/>
              <a:t>Marion Post Wolcott </a:t>
            </a:r>
            <a:r>
              <a:rPr lang="en-US" altLang="en-US" sz="2400" dirty="0" smtClean="0"/>
              <a:t>accompanied a group of dudes from the Quarter Circle U ranch to Crow Fair. Her photos from that excursion are the only pictures of Indians taken by an FSA photographer in Montana. </a:t>
            </a:r>
            <a:endParaRPr lang="en-US" sz="2400" dirty="0"/>
          </a:p>
        </p:txBody>
      </p:sp>
    </p:spTree>
    <p:extLst>
      <p:ext uri="{BB962C8B-B14F-4D97-AF65-F5344CB8AC3E}">
        <p14:creationId xmlns:p14="http://schemas.microsoft.com/office/powerpoint/2010/main" val="4201438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990600"/>
          </a:xfrm>
        </p:spPr>
        <p:txBody>
          <a:bodyPr>
            <a:normAutofit fontScale="90000"/>
          </a:bodyPr>
          <a:lstStyle/>
          <a:p>
            <a:r>
              <a:rPr lang="en-US" altLang="en-US" b="1" dirty="0" smtClean="0"/>
              <a:t>Montana in the Great Depression</a:t>
            </a:r>
            <a:r>
              <a:rPr lang="en-US" altLang="en-US" dirty="0" smtClean="0"/>
              <a:t/>
            </a:r>
            <a:br>
              <a:rPr lang="en-US" altLang="en-US" dirty="0" smtClean="0"/>
            </a:br>
            <a:endParaRPr lang="en-US" dirty="0"/>
          </a:p>
        </p:txBody>
      </p:sp>
      <p:sp>
        <p:nvSpPr>
          <p:cNvPr id="3" name="Subtitle 2"/>
          <p:cNvSpPr>
            <a:spLocks noGrp="1"/>
          </p:cNvSpPr>
          <p:nvPr>
            <p:ph type="subTitle" idx="1"/>
          </p:nvPr>
        </p:nvSpPr>
        <p:spPr>
          <a:xfrm>
            <a:off x="1371600" y="1524000"/>
            <a:ext cx="6400800" cy="1752600"/>
          </a:xfrm>
        </p:spPr>
        <p:txBody>
          <a:bodyPr>
            <a:normAutofit/>
          </a:bodyPr>
          <a:lstStyle/>
          <a:p>
            <a:pPr algn="l"/>
            <a:r>
              <a:rPr lang="en-US" altLang="en-US" dirty="0" smtClean="0"/>
              <a:t>“</a:t>
            </a:r>
            <a:r>
              <a:rPr lang="en-US" altLang="en-US" sz="2600" i="1" dirty="0" smtClean="0"/>
              <a:t>We didn’t miss any meals, but we had a number that was kind of skinny</a:t>
            </a:r>
            <a:r>
              <a:rPr lang="en-US" altLang="en-US" sz="2600" i="1" dirty="0" smtClean="0"/>
              <a:t>.</a:t>
            </a:r>
            <a:r>
              <a:rPr lang="en-US" altLang="en-US" sz="2600" dirty="0" smtClean="0"/>
              <a:t>”</a:t>
            </a:r>
          </a:p>
          <a:p>
            <a:pPr algn="l"/>
            <a:r>
              <a:rPr lang="en-US" altLang="en-US" sz="2800" dirty="0" smtClean="0"/>
              <a:t>—</a:t>
            </a:r>
            <a:r>
              <a:rPr lang="en-US" altLang="en-US" sz="2600" dirty="0" smtClean="0"/>
              <a:t>Doris Gribble, Helena</a:t>
            </a:r>
            <a:endParaRPr lang="en-US" sz="2600" dirty="0"/>
          </a:p>
        </p:txBody>
      </p:sp>
      <p:sp>
        <p:nvSpPr>
          <p:cNvPr id="4" name="Rectangle 3"/>
          <p:cNvSpPr/>
          <p:nvPr/>
        </p:nvSpPr>
        <p:spPr>
          <a:xfrm>
            <a:off x="1371600" y="3200400"/>
            <a:ext cx="7086600" cy="2893100"/>
          </a:xfrm>
          <a:prstGeom prst="rect">
            <a:avLst/>
          </a:prstGeom>
        </p:spPr>
        <p:txBody>
          <a:bodyPr wrap="square">
            <a:spAutoFit/>
          </a:bodyPr>
          <a:lstStyle/>
          <a:p>
            <a:r>
              <a:rPr lang="en-US" altLang="en-US" sz="2600" dirty="0" smtClean="0">
                <a:solidFill>
                  <a:schemeClr val="tx1"/>
                </a:solidFill>
              </a:rPr>
              <a:t>In </a:t>
            </a:r>
            <a:r>
              <a:rPr lang="en-US" altLang="en-US" sz="2600" dirty="0" smtClean="0">
                <a:solidFill>
                  <a:schemeClr val="tx1"/>
                </a:solidFill>
              </a:rPr>
              <a:t>1931, </a:t>
            </a:r>
            <a:r>
              <a:rPr lang="en-US" altLang="en-US" sz="2600" dirty="0" smtClean="0">
                <a:solidFill>
                  <a:schemeClr val="tx1"/>
                </a:solidFill>
              </a:rPr>
              <a:t>John Hauge wrote to Governor John Erickson from Paradise, Montana: “</a:t>
            </a:r>
            <a:r>
              <a:rPr lang="en-US" altLang="en-US" sz="2600" i="1" dirty="0" smtClean="0">
                <a:solidFill>
                  <a:schemeClr val="tx1"/>
                </a:solidFill>
              </a:rPr>
              <a:t>I’m taking the liberty of writing you to see if there is anything you can possible [sic] do for the unemployed people of Sanders County. Work is what they want not dole. The world owes no man a living, but it certainly owes all of its people a chance  to make a living</a:t>
            </a:r>
            <a:r>
              <a:rPr lang="en-US" altLang="en-US" sz="2600" dirty="0" smtClean="0">
                <a:solidFill>
                  <a:schemeClr val="tx1"/>
                </a:solidFill>
              </a:rPr>
              <a:t>.” </a:t>
            </a:r>
            <a:endParaRPr lang="en-US" sz="2600" dirty="0"/>
          </a:p>
        </p:txBody>
      </p:sp>
    </p:spTree>
    <p:extLst>
      <p:ext uri="{BB962C8B-B14F-4D97-AF65-F5344CB8AC3E}">
        <p14:creationId xmlns:p14="http://schemas.microsoft.com/office/powerpoint/2010/main" val="41941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 Box 5"/>
          <p:cNvSpPr txBox="1">
            <a:spLocks noChangeArrowheads="1"/>
          </p:cNvSpPr>
          <p:nvPr/>
        </p:nvSpPr>
        <p:spPr bwMode="auto">
          <a:xfrm>
            <a:off x="152400" y="563662"/>
            <a:ext cx="2333625"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smtClean="0"/>
              <a:t>One </a:t>
            </a:r>
            <a:r>
              <a:rPr lang="en-US" altLang="en-US" sz="2200" dirty="0"/>
              <a:t>of the main topics of the FSA photographers in </a:t>
            </a:r>
          </a:p>
          <a:p>
            <a:r>
              <a:rPr lang="en-US" altLang="en-US" sz="2200" dirty="0"/>
              <a:t>Montana was the cattle business. In this picture Arthur Rothstein extends </a:t>
            </a:r>
            <a:r>
              <a:rPr lang="en-US" altLang="en-US" sz="2200" dirty="0" smtClean="0"/>
              <a:t>the </a:t>
            </a:r>
            <a:r>
              <a:rPr lang="en-US" altLang="en-US" sz="2200" dirty="0"/>
              <a:t>range of his assignment to include one of the many “Stockman” bars </a:t>
            </a:r>
            <a:r>
              <a:rPr lang="en-US" altLang="en-US" sz="2200" dirty="0" smtClean="0"/>
              <a:t>in Montana </a:t>
            </a:r>
            <a:r>
              <a:rPr lang="en-US" altLang="en-US" sz="2200" dirty="0"/>
              <a:t>and the male visiting that took place in and outside of them. </a:t>
            </a:r>
          </a:p>
        </p:txBody>
      </p:sp>
      <p:pic>
        <p:nvPicPr>
          <p:cNvPr id="33798" name="Picture 6" descr="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609600"/>
            <a:ext cx="6629400" cy="54173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37129" y="6043573"/>
            <a:ext cx="6625896" cy="646331"/>
          </a:xfrm>
          <a:prstGeom prst="rect">
            <a:avLst/>
          </a:prstGeom>
        </p:spPr>
        <p:txBody>
          <a:bodyPr wrap="square">
            <a:spAutoFit/>
          </a:bodyPr>
          <a:lstStyle/>
          <a:p>
            <a:r>
              <a:rPr lang="en-US" altLang="en-US" dirty="0" smtClean="0">
                <a:solidFill>
                  <a:schemeClr val="bg1"/>
                </a:solidFill>
              </a:rPr>
              <a:t>Arthur Rothstein, </a:t>
            </a:r>
            <a:r>
              <a:rPr lang="en-US" altLang="en-US" b="1" i="1" dirty="0" smtClean="0">
                <a:solidFill>
                  <a:schemeClr val="bg1"/>
                </a:solidFill>
              </a:rPr>
              <a:t>Men in Front of the Stockman Bar on Main Street,</a:t>
            </a:r>
            <a:r>
              <a:rPr lang="en-US" altLang="en-US" dirty="0" smtClean="0">
                <a:solidFill>
                  <a:schemeClr val="bg1"/>
                </a:solidFill>
              </a:rPr>
              <a:t> </a:t>
            </a:r>
          </a:p>
          <a:p>
            <a:r>
              <a:rPr lang="en-US" altLang="en-US" dirty="0" smtClean="0">
                <a:solidFill>
                  <a:schemeClr val="bg1"/>
                </a:solidFill>
              </a:rPr>
              <a:t>Miles City, June </a:t>
            </a:r>
            <a:r>
              <a:rPr lang="en-US" altLang="en-US" dirty="0" smtClean="0">
                <a:solidFill>
                  <a:schemeClr val="bg1"/>
                </a:solidFill>
              </a:rPr>
              <a:t>1939 </a:t>
            </a:r>
            <a:endParaRPr lang="en-US" dirty="0">
              <a:solidFill>
                <a:schemeClr val="bg1"/>
              </a:solidFill>
            </a:endParaRPr>
          </a:p>
        </p:txBody>
      </p:sp>
    </p:spTree>
    <p:extLst>
      <p:ext uri="{BB962C8B-B14F-4D97-AF65-F5344CB8AC3E}">
        <p14:creationId xmlns:p14="http://schemas.microsoft.com/office/powerpoint/2010/main" val="3768998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61950"/>
            <a:ext cx="7162800" cy="5447645"/>
          </a:xfrm>
          <a:prstGeom prst="rect">
            <a:avLst/>
          </a:prstGeom>
          <a:noFill/>
        </p:spPr>
        <p:txBody>
          <a:bodyPr wrap="square" rtlCol="0">
            <a:spAutoFit/>
          </a:bodyPr>
          <a:lstStyle/>
          <a:p>
            <a:r>
              <a:rPr lang="en-US" altLang="en-US" sz="2600" i="1" dirty="0" smtClean="0"/>
              <a:t>This Farm Security Administration was not an art project, it was an anti-art project, it was not the intention to produce pretty pictures.  It was the intention to produce living documents which would prove to the citizens of the United States that a percentage of their fellow citizens, through no fault of their own, had no land to till, they had no way to live, not only because of the great depression, but also because of the dust bowl. However, out of that came some very great art</a:t>
            </a:r>
            <a:r>
              <a:rPr lang="en-US" altLang="en-US" sz="2600" dirty="0" smtClean="0"/>
              <a:t>.</a:t>
            </a:r>
          </a:p>
          <a:p>
            <a:endParaRPr lang="en-US" altLang="en-US" sz="2600" dirty="0" smtClean="0"/>
          </a:p>
          <a:p>
            <a:r>
              <a:rPr lang="en-US" altLang="en-US" sz="2600" dirty="0" smtClean="0"/>
              <a:t>—Beaumont Newhall, Photographer</a:t>
            </a:r>
          </a:p>
          <a:p>
            <a:endParaRPr lang="en-US" altLang="en-US" dirty="0" smtClean="0"/>
          </a:p>
          <a:p>
            <a:endParaRPr lang="en-US" dirty="0"/>
          </a:p>
        </p:txBody>
      </p:sp>
    </p:spTree>
    <p:extLst>
      <p:ext uri="{BB962C8B-B14F-4D97-AF65-F5344CB8AC3E}">
        <p14:creationId xmlns:p14="http://schemas.microsoft.com/office/powerpoint/2010/main" val="2831338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162800" cy="4524315"/>
          </a:xfrm>
          <a:prstGeom prst="rect">
            <a:avLst/>
          </a:prstGeom>
          <a:noFill/>
        </p:spPr>
        <p:txBody>
          <a:bodyPr wrap="square" rtlCol="0">
            <a:spAutoFit/>
          </a:bodyPr>
          <a:lstStyle/>
          <a:p>
            <a:r>
              <a:rPr lang="en-US" altLang="en-US" sz="2800" i="1" dirty="0" smtClean="0"/>
              <a:t>I was a provincial New Yorker.  I was born right in the middle of Manhattan . . . went to school in New York City and I even went to college in New York City. . . . It was a wonderful opportunity to be able to travel around the country and see what the rest of the United States was like.</a:t>
            </a:r>
          </a:p>
          <a:p>
            <a:endParaRPr lang="en-US" altLang="en-US" sz="2800" i="1" dirty="0"/>
          </a:p>
          <a:p>
            <a:r>
              <a:rPr lang="en-US" altLang="en-US" sz="2800" dirty="0" smtClean="0"/>
              <a:t>—Arthur Rothstein, FSA Photographer</a:t>
            </a:r>
          </a:p>
          <a:p>
            <a:endParaRPr lang="en-US" altLang="en-US" dirty="0" smtClean="0"/>
          </a:p>
          <a:p>
            <a:endParaRPr lang="en-US" dirty="0"/>
          </a:p>
        </p:txBody>
      </p:sp>
    </p:spTree>
    <p:extLst>
      <p:ext uri="{BB962C8B-B14F-4D97-AF65-F5344CB8AC3E}">
        <p14:creationId xmlns:p14="http://schemas.microsoft.com/office/powerpoint/2010/main" val="15870266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5"/>
          <p:cNvSpPr txBox="1">
            <a:spLocks noChangeArrowheads="1"/>
          </p:cNvSpPr>
          <p:nvPr/>
        </p:nvSpPr>
        <p:spPr bwMode="auto">
          <a:xfrm>
            <a:off x="76200" y="614362"/>
            <a:ext cx="249555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600" dirty="0" smtClean="0"/>
              <a:t>All </a:t>
            </a:r>
            <a:r>
              <a:rPr lang="en-US" altLang="en-US" sz="2600" dirty="0"/>
              <a:t>the photographers commented on the isolation and distances of Montana. Arthur Rothstein once wrote to his boss: “The trouble with working out here is that you have to travel so far to get anywhere</a:t>
            </a:r>
            <a:r>
              <a:rPr lang="en-US" altLang="en-US" sz="2600" dirty="0"/>
              <a:t>.“ </a:t>
            </a:r>
            <a:r>
              <a:rPr lang="en-US" altLang="en-US" sz="2400" dirty="0" smtClean="0"/>
              <a:t> </a:t>
            </a:r>
            <a:endParaRPr lang="en-US" altLang="en-US" sz="2400" dirty="0"/>
          </a:p>
        </p:txBody>
      </p:sp>
      <p:pic>
        <p:nvPicPr>
          <p:cNvPr id="35846" name="Picture 6" descr="90-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614362"/>
            <a:ext cx="6362760" cy="46910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90800" y="5295900"/>
            <a:ext cx="6362760" cy="646331"/>
          </a:xfrm>
          <a:prstGeom prst="rect">
            <a:avLst/>
          </a:prstGeom>
        </p:spPr>
        <p:txBody>
          <a:bodyPr wrap="square">
            <a:spAutoFit/>
          </a:bodyPr>
          <a:lstStyle/>
          <a:p>
            <a:r>
              <a:rPr lang="en-US" altLang="en-US" dirty="0" smtClean="0">
                <a:solidFill>
                  <a:schemeClr val="bg1"/>
                </a:solidFill>
              </a:rPr>
              <a:t>Marion Post Wolcott, </a:t>
            </a:r>
            <a:r>
              <a:rPr lang="en-US" altLang="en-US" b="1" i="1" dirty="0" smtClean="0">
                <a:solidFill>
                  <a:schemeClr val="bg1"/>
                </a:solidFill>
              </a:rPr>
              <a:t>Sign at a Crossroads, Pointing to Nearest </a:t>
            </a:r>
            <a:r>
              <a:rPr lang="en-US" altLang="en-US" b="1" i="1" dirty="0" smtClean="0">
                <a:solidFill>
                  <a:schemeClr val="bg1"/>
                </a:solidFill>
              </a:rPr>
              <a:t>Telephone </a:t>
            </a:r>
            <a:r>
              <a:rPr lang="en-US" altLang="en-US" dirty="0" smtClean="0">
                <a:solidFill>
                  <a:schemeClr val="bg1"/>
                </a:solidFill>
              </a:rPr>
              <a:t>(near Birney), </a:t>
            </a:r>
            <a:r>
              <a:rPr lang="en-US" altLang="en-US" dirty="0" smtClean="0">
                <a:solidFill>
                  <a:schemeClr val="bg1"/>
                </a:solidFill>
              </a:rPr>
              <a:t>August 1941 </a:t>
            </a:r>
            <a:endParaRPr lang="en-US" altLang="en-US" dirty="0">
              <a:solidFill>
                <a:schemeClr val="bg1"/>
              </a:solidFill>
            </a:endParaRPr>
          </a:p>
        </p:txBody>
      </p:sp>
    </p:spTree>
    <p:extLst>
      <p:ext uri="{BB962C8B-B14F-4D97-AF65-F5344CB8AC3E}">
        <p14:creationId xmlns:p14="http://schemas.microsoft.com/office/powerpoint/2010/main" val="2408889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5"/>
          <p:cNvSpPr txBox="1">
            <a:spLocks noChangeArrowheads="1"/>
          </p:cNvSpPr>
          <p:nvPr/>
        </p:nvSpPr>
        <p:spPr bwMode="auto">
          <a:xfrm>
            <a:off x="304800" y="533400"/>
            <a:ext cx="390207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dirty="0" smtClean="0"/>
              <a:t>Like </a:t>
            </a:r>
            <a:r>
              <a:rPr lang="en-US" altLang="en-US" sz="2600" dirty="0"/>
              <a:t>many ranches in Montana, </a:t>
            </a:r>
            <a:r>
              <a:rPr lang="en-US" altLang="en-US" sz="2600" dirty="0" smtClean="0"/>
              <a:t>the </a:t>
            </a:r>
            <a:r>
              <a:rPr lang="en-US" altLang="en-US" sz="2600" dirty="0"/>
              <a:t>Quarter Circle U began taking in dudes in the 1920s to buffer the sagging cattle business</a:t>
            </a:r>
            <a:r>
              <a:rPr lang="en-US" altLang="en-US" sz="2600" dirty="0" smtClean="0"/>
              <a:t>. For </a:t>
            </a:r>
            <a:r>
              <a:rPr lang="en-US" altLang="en-US" sz="2600" dirty="0"/>
              <a:t>many Montana ranches</a:t>
            </a:r>
            <a:r>
              <a:rPr lang="en-US" altLang="en-US" sz="2600" dirty="0" smtClean="0"/>
              <a:t>, </a:t>
            </a:r>
            <a:r>
              <a:rPr lang="en-US" altLang="en-US" sz="2600" dirty="0" smtClean="0"/>
              <a:t>dudes </a:t>
            </a:r>
            <a:r>
              <a:rPr lang="en-US" altLang="en-US" sz="2600" dirty="0"/>
              <a:t>provided the means of preserving their stock-raising business. </a:t>
            </a:r>
            <a:r>
              <a:rPr lang="en-US" altLang="en-US" sz="2600" dirty="0" smtClean="0"/>
              <a:t>FSA </a:t>
            </a:r>
            <a:r>
              <a:rPr lang="en-US" altLang="en-US" sz="2600" dirty="0"/>
              <a:t>photographers recorded both the work of cowboys and the play of dudes in the Treasure State.</a:t>
            </a:r>
          </a:p>
        </p:txBody>
      </p:sp>
      <p:pic>
        <p:nvPicPr>
          <p:cNvPr id="36870" name="Picture 6" descr="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3825"/>
            <a:ext cx="3962400" cy="58913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43400" y="5934670"/>
            <a:ext cx="4572000" cy="923330"/>
          </a:xfrm>
          <a:prstGeom prst="rect">
            <a:avLst/>
          </a:prstGeom>
        </p:spPr>
        <p:txBody>
          <a:bodyPr>
            <a:spAutoFit/>
          </a:bodyPr>
          <a:lstStyle/>
          <a:p>
            <a:r>
              <a:rPr lang="en-US" altLang="en-US" dirty="0" smtClean="0">
                <a:solidFill>
                  <a:schemeClr val="bg1"/>
                </a:solidFill>
              </a:rPr>
              <a:t>Arthur Rothstein, </a:t>
            </a:r>
            <a:r>
              <a:rPr lang="en-US" altLang="en-US" b="1" i="1" dirty="0" smtClean="0">
                <a:solidFill>
                  <a:schemeClr val="bg1"/>
                </a:solidFill>
              </a:rPr>
              <a:t>Branding a Calf During the Roundup, </a:t>
            </a:r>
            <a:r>
              <a:rPr lang="en-US" altLang="en-US" dirty="0" smtClean="0">
                <a:solidFill>
                  <a:schemeClr val="bg1"/>
                </a:solidFill>
              </a:rPr>
              <a:t>Quarter Circle U Ranch, Rosebud County, June </a:t>
            </a:r>
            <a:r>
              <a:rPr lang="en-US" altLang="en-US" dirty="0" smtClean="0">
                <a:solidFill>
                  <a:schemeClr val="bg1"/>
                </a:solidFill>
              </a:rPr>
              <a:t>1939</a:t>
            </a:r>
            <a:endParaRPr lang="en-US" altLang="en-US" dirty="0">
              <a:solidFill>
                <a:schemeClr val="bg1"/>
              </a:solidFill>
            </a:endParaRPr>
          </a:p>
        </p:txBody>
      </p:sp>
    </p:spTree>
    <p:extLst>
      <p:ext uri="{BB962C8B-B14F-4D97-AF65-F5344CB8AC3E}">
        <p14:creationId xmlns:p14="http://schemas.microsoft.com/office/powerpoint/2010/main" val="352022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76200" y="152400"/>
            <a:ext cx="22860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smtClean="0"/>
              <a:t>The </a:t>
            </a:r>
            <a:r>
              <a:rPr lang="en-US" altLang="en-US" sz="2200" dirty="0"/>
              <a:t>romance of the West was one of the major </a:t>
            </a:r>
            <a:r>
              <a:rPr lang="en-US" altLang="en-US" sz="2200" dirty="0" smtClean="0"/>
              <a:t>sell-</a:t>
            </a:r>
            <a:r>
              <a:rPr lang="en-US" altLang="en-US" sz="2200" dirty="0" err="1" smtClean="0"/>
              <a:t>ing</a:t>
            </a:r>
            <a:r>
              <a:rPr lang="en-US" altLang="en-US" sz="2200" dirty="0" smtClean="0"/>
              <a:t> </a:t>
            </a:r>
            <a:r>
              <a:rPr lang="en-US" altLang="en-US" sz="2200" dirty="0"/>
              <a:t>points of dude ranches in the 1920s and 1930s. As one guest at the Quarter Circle U reported, in addition to </a:t>
            </a:r>
            <a:r>
              <a:rPr lang="en-US" altLang="en-US" sz="2200" dirty="0" smtClean="0"/>
              <a:t>attending </a:t>
            </a:r>
            <a:r>
              <a:rPr lang="en-US" altLang="en-US" sz="2200" dirty="0"/>
              <a:t>a rodeo and </a:t>
            </a:r>
            <a:r>
              <a:rPr lang="en-US" altLang="en-US" sz="2200" dirty="0" smtClean="0"/>
              <a:t>having </a:t>
            </a:r>
            <a:r>
              <a:rPr lang="en-US" altLang="en-US" sz="2200" dirty="0"/>
              <a:t>a chance to </a:t>
            </a:r>
            <a:r>
              <a:rPr lang="en-US" altLang="en-US" sz="2200" dirty="0" smtClean="0"/>
              <a:t>participate </a:t>
            </a:r>
            <a:r>
              <a:rPr lang="en-US" altLang="en-US" sz="2200" dirty="0"/>
              <a:t>in a roundup, “there were pretty girls to be </a:t>
            </a:r>
            <a:r>
              <a:rPr lang="en-US" altLang="en-US" sz="2200" dirty="0" smtClean="0"/>
              <a:t>talked with</a:t>
            </a:r>
            <a:r>
              <a:rPr lang="en-US" altLang="en-US" sz="2200" dirty="0"/>
              <a:t>.”</a:t>
            </a:r>
          </a:p>
        </p:txBody>
      </p:sp>
      <p:pic>
        <p:nvPicPr>
          <p:cNvPr id="37894" name="Picture 6" descr="1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533400"/>
            <a:ext cx="6400800" cy="47291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95525" y="5267623"/>
            <a:ext cx="6381750" cy="646331"/>
          </a:xfrm>
          <a:prstGeom prst="rect">
            <a:avLst/>
          </a:prstGeom>
        </p:spPr>
        <p:txBody>
          <a:bodyPr wrap="square">
            <a:spAutoFit/>
          </a:bodyPr>
          <a:lstStyle/>
          <a:p>
            <a:r>
              <a:rPr lang="en-US" altLang="en-US" dirty="0" smtClean="0">
                <a:solidFill>
                  <a:schemeClr val="bg1"/>
                </a:solidFill>
              </a:rPr>
              <a:t>Marion Post Wolcott, </a:t>
            </a:r>
            <a:r>
              <a:rPr lang="en-US" altLang="en-US" b="1" i="1" dirty="0" smtClean="0">
                <a:solidFill>
                  <a:schemeClr val="bg1"/>
                </a:solidFill>
              </a:rPr>
              <a:t>Dudes in a Covered Wagon Seat</a:t>
            </a:r>
            <a:r>
              <a:rPr lang="en-US" altLang="en-US" dirty="0" smtClean="0">
                <a:solidFill>
                  <a:schemeClr val="bg1"/>
                </a:solidFill>
              </a:rPr>
              <a:t>  Quarter Circle U Ranch, Rosebud County, August </a:t>
            </a:r>
            <a:r>
              <a:rPr lang="en-US" altLang="en-US" dirty="0" smtClean="0">
                <a:solidFill>
                  <a:schemeClr val="bg1"/>
                </a:solidFill>
              </a:rPr>
              <a:t>1941 </a:t>
            </a:r>
            <a:endParaRPr lang="en-US" dirty="0">
              <a:solidFill>
                <a:schemeClr val="bg1"/>
              </a:solidFill>
            </a:endParaRPr>
          </a:p>
        </p:txBody>
      </p:sp>
    </p:spTree>
    <p:extLst>
      <p:ext uri="{BB962C8B-B14F-4D97-AF65-F5344CB8AC3E}">
        <p14:creationId xmlns:p14="http://schemas.microsoft.com/office/powerpoint/2010/main" val="7718302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5"/>
          <p:cNvSpPr txBox="1">
            <a:spLocks noChangeArrowheads="1"/>
          </p:cNvSpPr>
          <p:nvPr/>
        </p:nvSpPr>
        <p:spPr bwMode="auto">
          <a:xfrm>
            <a:off x="2266950" y="5689381"/>
            <a:ext cx="68008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solidFill>
                  <a:schemeClr val="bg1"/>
                </a:solidFill>
              </a:rPr>
              <a:t>Arthur Rothstein, </a:t>
            </a:r>
            <a:r>
              <a:rPr lang="en-US" altLang="en-US" b="1" i="1" dirty="0">
                <a:solidFill>
                  <a:schemeClr val="bg1"/>
                </a:solidFill>
              </a:rPr>
              <a:t>Dudes Harmonizing in the Back Room of the Beer Parlor</a:t>
            </a:r>
            <a:r>
              <a:rPr lang="en-US" altLang="en-US" dirty="0">
                <a:solidFill>
                  <a:schemeClr val="bg1"/>
                </a:solidFill>
              </a:rPr>
              <a:t> </a:t>
            </a:r>
            <a:r>
              <a:rPr lang="en-US" altLang="en-US" dirty="0" smtClean="0">
                <a:solidFill>
                  <a:schemeClr val="bg1"/>
                </a:solidFill>
              </a:rPr>
              <a:t>Birney</a:t>
            </a:r>
            <a:r>
              <a:rPr lang="en-US" altLang="en-US" dirty="0">
                <a:solidFill>
                  <a:schemeClr val="bg1"/>
                </a:solidFill>
              </a:rPr>
              <a:t>, June </a:t>
            </a:r>
            <a:r>
              <a:rPr lang="en-US" altLang="en-US" dirty="0" smtClean="0">
                <a:solidFill>
                  <a:schemeClr val="bg1"/>
                </a:solidFill>
              </a:rPr>
              <a:t>1939 </a:t>
            </a:r>
            <a:endParaRPr lang="en-US" altLang="en-US" dirty="0"/>
          </a:p>
        </p:txBody>
      </p:sp>
      <p:pic>
        <p:nvPicPr>
          <p:cNvPr id="38918" name="Picture 6" descr="1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09599"/>
            <a:ext cx="6781800" cy="50974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5724" y="507026"/>
            <a:ext cx="2276476" cy="6001643"/>
          </a:xfrm>
          <a:prstGeom prst="rect">
            <a:avLst/>
          </a:prstGeom>
        </p:spPr>
        <p:txBody>
          <a:bodyPr wrap="square">
            <a:spAutoFit/>
          </a:bodyPr>
          <a:lstStyle/>
          <a:p>
            <a:r>
              <a:rPr lang="en-US" altLang="en-US" sz="2400" dirty="0" smtClean="0"/>
              <a:t>Prohibition was long gone when Arthur Rothstein visited Montana. Both he and fellow FSA </a:t>
            </a:r>
            <a:r>
              <a:rPr lang="en-US" altLang="en-US" sz="2400" dirty="0" smtClean="0"/>
              <a:t>photographer </a:t>
            </a:r>
            <a:r>
              <a:rPr lang="en-US" altLang="en-US" sz="2400" dirty="0" smtClean="0"/>
              <a:t>Marion Post </a:t>
            </a:r>
            <a:r>
              <a:rPr lang="en-US" altLang="en-US" sz="2400" dirty="0" smtClean="0"/>
              <a:t>Wolcott photographed </a:t>
            </a:r>
            <a:r>
              <a:rPr lang="en-US" altLang="en-US" sz="2400" dirty="0" smtClean="0"/>
              <a:t>dudes from the Quarter Circle U ranch drinking and dancing in a bar in nearby Birney. </a:t>
            </a:r>
            <a:endParaRPr lang="en-US" altLang="en-US" sz="2400" dirty="0"/>
          </a:p>
        </p:txBody>
      </p:sp>
    </p:spTree>
    <p:extLst>
      <p:ext uri="{BB962C8B-B14F-4D97-AF65-F5344CB8AC3E}">
        <p14:creationId xmlns:p14="http://schemas.microsoft.com/office/powerpoint/2010/main" val="26541729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2425" y="457200"/>
            <a:ext cx="8153400" cy="5632311"/>
          </a:xfrm>
          <a:prstGeom prst="rect">
            <a:avLst/>
          </a:prstGeom>
        </p:spPr>
        <p:txBody>
          <a:bodyPr wrap="square">
            <a:spAutoFit/>
          </a:bodyPr>
          <a:lstStyle/>
          <a:p>
            <a:r>
              <a:rPr lang="en-US" altLang="en-US" sz="2400" i="1" dirty="0" smtClean="0"/>
              <a:t>I stop to take a picture of a guy along the road because he's wearing a big hat. </a:t>
            </a:r>
            <a:r>
              <a:rPr lang="en-US" altLang="en-US" sz="2400" dirty="0" smtClean="0"/>
              <a:t>—John Vachon, FSA Photographer</a:t>
            </a:r>
          </a:p>
          <a:p>
            <a:endParaRPr lang="en-US" altLang="en-US" sz="2400" dirty="0" smtClean="0"/>
          </a:p>
          <a:p>
            <a:r>
              <a:rPr lang="en-US" altLang="en-US" sz="2400" i="1" dirty="0" smtClean="0"/>
              <a:t>I ran into a ‘Go Western’ parade at Billings. People out here are becoming colorful and tough—the frontier spirit is rampant. Some of the men around here now use sulphuric acid as an after-shaving lotion and the rattlesnakes are all carrying anti-tetanus serum, just in case they might bite one of the local boys.</a:t>
            </a:r>
            <a:r>
              <a:rPr lang="en-US" altLang="en-US" sz="2400" dirty="0" smtClean="0"/>
              <a:t>—Arthur Rothstein, FSA Photographer</a:t>
            </a:r>
          </a:p>
          <a:p>
            <a:endParaRPr lang="en-US" altLang="en-US" sz="2400" i="1" dirty="0" smtClean="0"/>
          </a:p>
          <a:p>
            <a:r>
              <a:rPr lang="en-US" altLang="en-US" sz="2400" i="1" dirty="0" smtClean="0"/>
              <a:t>I worked very early in the morning, &amp; very late a couple of evenings, too, trying to get the weird, strange, quality &amp; feeling that a human sometimes has in seeing mountains &amp; being ‘on top of the world’ &amp; not exactly a part of it any more.</a:t>
            </a:r>
            <a:r>
              <a:rPr lang="en-US" altLang="en-US" sz="2400" dirty="0" smtClean="0"/>
              <a:t>—Marion Post Wolcott, FSA Photographer </a:t>
            </a:r>
            <a:endParaRPr lang="en-US" altLang="en-US" sz="2400" dirty="0"/>
          </a:p>
        </p:txBody>
      </p:sp>
    </p:spTree>
    <p:extLst>
      <p:ext uri="{BB962C8B-B14F-4D97-AF65-F5344CB8AC3E}">
        <p14:creationId xmlns:p14="http://schemas.microsoft.com/office/powerpoint/2010/main" val="30717266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 Box 5"/>
          <p:cNvSpPr txBox="1">
            <a:spLocks noChangeArrowheads="1"/>
          </p:cNvSpPr>
          <p:nvPr/>
        </p:nvSpPr>
        <p:spPr bwMode="auto">
          <a:xfrm>
            <a:off x="123825" y="381000"/>
            <a:ext cx="2295525"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smtClean="0"/>
              <a:t>Vachon </a:t>
            </a:r>
            <a:r>
              <a:rPr lang="en-US" altLang="en-US" sz="2400" dirty="0"/>
              <a:t>drove his Plymouth into Beaverhead County in the spring of 1942 with the </a:t>
            </a:r>
            <a:r>
              <a:rPr lang="en-US" altLang="en-US" sz="2400" dirty="0" smtClean="0"/>
              <a:t>assignment </a:t>
            </a:r>
            <a:r>
              <a:rPr lang="en-US" altLang="en-US" sz="2400" dirty="0"/>
              <a:t>of </a:t>
            </a:r>
            <a:r>
              <a:rPr lang="en-US" altLang="en-US" sz="2400" dirty="0" smtClean="0"/>
              <a:t>photographing </a:t>
            </a:r>
            <a:r>
              <a:rPr lang="en-US" altLang="en-US" sz="2400" dirty="0"/>
              <a:t>stock raising. After several days, he wrote to FSA Director Roy Stryker that he had found “the purest most undiluted West I've ever seen.” </a:t>
            </a:r>
          </a:p>
        </p:txBody>
      </p:sp>
      <p:pic>
        <p:nvPicPr>
          <p:cNvPr id="40966" name="Picture 6" descr="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569825"/>
            <a:ext cx="6553200" cy="50974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19350" y="5667287"/>
            <a:ext cx="6553200" cy="369332"/>
          </a:xfrm>
          <a:prstGeom prst="rect">
            <a:avLst/>
          </a:prstGeom>
        </p:spPr>
        <p:txBody>
          <a:bodyPr wrap="square">
            <a:spAutoFit/>
          </a:bodyPr>
          <a:lstStyle/>
          <a:p>
            <a:r>
              <a:rPr lang="en-US" altLang="en-US" dirty="0" smtClean="0">
                <a:solidFill>
                  <a:schemeClr val="bg1"/>
                </a:solidFill>
              </a:rPr>
              <a:t>John Vachon, </a:t>
            </a:r>
            <a:r>
              <a:rPr lang="en-US" altLang="en-US" b="1" i="1" dirty="0" smtClean="0">
                <a:solidFill>
                  <a:schemeClr val="bg1"/>
                </a:solidFill>
              </a:rPr>
              <a:t>Road into Bannack</a:t>
            </a:r>
            <a:r>
              <a:rPr lang="en-US" altLang="en-US" dirty="0" smtClean="0">
                <a:solidFill>
                  <a:schemeClr val="bg1"/>
                </a:solidFill>
              </a:rPr>
              <a:t> Beaverhead County, April </a:t>
            </a:r>
            <a:r>
              <a:rPr lang="en-US" altLang="en-US" dirty="0" smtClean="0">
                <a:solidFill>
                  <a:schemeClr val="bg1"/>
                </a:solidFill>
              </a:rPr>
              <a:t>1942</a:t>
            </a:r>
            <a:endParaRPr lang="en-US" altLang="en-US" dirty="0">
              <a:solidFill>
                <a:schemeClr val="bg1"/>
              </a:solidFill>
            </a:endParaRPr>
          </a:p>
        </p:txBody>
      </p:sp>
    </p:spTree>
    <p:extLst>
      <p:ext uri="{BB962C8B-B14F-4D97-AF65-F5344CB8AC3E}">
        <p14:creationId xmlns:p14="http://schemas.microsoft.com/office/powerpoint/2010/main" val="6701110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5"/>
          <p:cNvSpPr txBox="1">
            <a:spLocks noChangeArrowheads="1"/>
          </p:cNvSpPr>
          <p:nvPr/>
        </p:nvSpPr>
        <p:spPr bwMode="auto">
          <a:xfrm>
            <a:off x="85725" y="457200"/>
            <a:ext cx="27432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smtClean="0"/>
              <a:t>FSA </a:t>
            </a:r>
            <a:r>
              <a:rPr lang="en-US" altLang="en-US" sz="2400" dirty="0"/>
              <a:t>photographers pictured all phases of grain production and shipment. Here a switchman perches above the Great Northern emblem that reads “See America First—Glacier National Park” in this photograph of a train and grain elevator in Great Falls.</a:t>
            </a:r>
          </a:p>
        </p:txBody>
      </p:sp>
      <p:pic>
        <p:nvPicPr>
          <p:cNvPr id="43014" name="Picture 6" descr="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5" y="762000"/>
            <a:ext cx="6172200" cy="46545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09875" y="5412085"/>
            <a:ext cx="6172200" cy="646331"/>
          </a:xfrm>
          <a:prstGeom prst="rect">
            <a:avLst/>
          </a:prstGeom>
        </p:spPr>
        <p:txBody>
          <a:bodyPr wrap="square">
            <a:spAutoFit/>
          </a:bodyPr>
          <a:lstStyle/>
          <a:p>
            <a:r>
              <a:rPr lang="en-US" altLang="en-US" dirty="0" smtClean="0">
                <a:solidFill>
                  <a:schemeClr val="bg1"/>
                </a:solidFill>
              </a:rPr>
              <a:t>Marion Post Wolcott, </a:t>
            </a:r>
            <a:r>
              <a:rPr lang="en-US" altLang="en-US" b="1" i="1" dirty="0" smtClean="0">
                <a:solidFill>
                  <a:schemeClr val="bg1"/>
                </a:solidFill>
              </a:rPr>
              <a:t>Grain Elevator and Great Northern Freight Train </a:t>
            </a:r>
            <a:r>
              <a:rPr lang="en-US" altLang="en-US" dirty="0" smtClean="0">
                <a:solidFill>
                  <a:schemeClr val="bg1"/>
                </a:solidFill>
              </a:rPr>
              <a:t>Great Falls, August </a:t>
            </a:r>
            <a:r>
              <a:rPr lang="en-US" altLang="en-US" dirty="0" smtClean="0">
                <a:solidFill>
                  <a:schemeClr val="bg1"/>
                </a:solidFill>
              </a:rPr>
              <a:t>1941 </a:t>
            </a:r>
            <a:endParaRPr lang="en-US" dirty="0">
              <a:solidFill>
                <a:schemeClr val="bg1"/>
              </a:solidFill>
            </a:endParaRPr>
          </a:p>
        </p:txBody>
      </p:sp>
    </p:spTree>
    <p:extLst>
      <p:ext uri="{BB962C8B-B14F-4D97-AF65-F5344CB8AC3E}">
        <p14:creationId xmlns:p14="http://schemas.microsoft.com/office/powerpoint/2010/main" val="2696880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685800"/>
            <a:ext cx="3886200" cy="5029200"/>
          </a:xfrm>
        </p:spPr>
        <p:txBody>
          <a:bodyPr>
            <a:noAutofit/>
          </a:bodyPr>
          <a:lstStyle/>
          <a:p>
            <a:pPr algn="l"/>
            <a:r>
              <a:rPr lang="en-US" altLang="en-US" sz="2600" dirty="0" smtClean="0"/>
              <a:t>FSA photographers frequently focused on rural children in an effort to drum up public support  for New Deal relief programs. A decade of hard times and high unemployment caused Americans to fear what effect inadequate diet, erratic schooling, and a future of joblessness might have on the country’s </a:t>
            </a:r>
            <a:r>
              <a:rPr lang="en-US" altLang="en-US" sz="2600" dirty="0" smtClean="0"/>
              <a:t>youth.</a:t>
            </a:r>
            <a:endParaRPr lang="en-US" sz="2600" dirty="0"/>
          </a:p>
        </p:txBody>
      </p:sp>
      <p:pic>
        <p:nvPicPr>
          <p:cNvPr id="4" name="Picture 6"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066800"/>
            <a:ext cx="4762500" cy="39541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67200" y="5020998"/>
            <a:ext cx="4762500" cy="923330"/>
          </a:xfrm>
          <a:prstGeom prst="rect">
            <a:avLst/>
          </a:prstGeom>
          <a:noFill/>
        </p:spPr>
        <p:txBody>
          <a:bodyPr wrap="square" rtlCol="0">
            <a:spAutoFit/>
          </a:bodyPr>
          <a:lstStyle/>
          <a:p>
            <a:r>
              <a:rPr lang="en-US" altLang="en-US" dirty="0" smtClean="0">
                <a:solidFill>
                  <a:schemeClr val="bg1"/>
                </a:solidFill>
              </a:rPr>
              <a:t>Russell Lee, </a:t>
            </a:r>
            <a:r>
              <a:rPr lang="en-US" altLang="en-US" b="1" i="1" dirty="0" smtClean="0">
                <a:solidFill>
                  <a:schemeClr val="bg1"/>
                </a:solidFill>
              </a:rPr>
              <a:t>Jim Harshbarger, Five Years Old, </a:t>
            </a:r>
            <a:r>
              <a:rPr lang="en-US" altLang="en-US" dirty="0" smtClean="0">
                <a:solidFill>
                  <a:schemeClr val="bg1"/>
                </a:solidFill>
              </a:rPr>
              <a:t>Sheridan County, November 1937</a:t>
            </a:r>
          </a:p>
          <a:p>
            <a:endParaRPr lang="en-US" dirty="0">
              <a:solidFill>
                <a:schemeClr val="bg1"/>
              </a:solidFill>
            </a:endParaRPr>
          </a:p>
        </p:txBody>
      </p:sp>
    </p:spTree>
    <p:extLst>
      <p:ext uri="{BB962C8B-B14F-4D97-AF65-F5344CB8AC3E}">
        <p14:creationId xmlns:p14="http://schemas.microsoft.com/office/powerpoint/2010/main" val="29445562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 Box 5"/>
          <p:cNvSpPr txBox="1">
            <a:spLocks noChangeArrowheads="1"/>
          </p:cNvSpPr>
          <p:nvPr/>
        </p:nvSpPr>
        <p:spPr bwMode="auto">
          <a:xfrm>
            <a:off x="152399" y="671026"/>
            <a:ext cx="259699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smtClean="0"/>
              <a:t>FSA </a:t>
            </a:r>
            <a:r>
              <a:rPr lang="en-US" altLang="en-US" sz="2400" dirty="0"/>
              <a:t>photographers struggled to portray the vast expanses of Montana. Here, Arthur Rothstein used the grain elevator, railroad crossing sign, and lone cow to punctuate this scene of long land and big sky.</a:t>
            </a:r>
          </a:p>
        </p:txBody>
      </p:sp>
      <p:pic>
        <p:nvPicPr>
          <p:cNvPr id="41990" name="Picture 6" descr="36-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9396" y="533400"/>
            <a:ext cx="6089803" cy="4864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49395" y="5397500"/>
            <a:ext cx="6089803" cy="646331"/>
          </a:xfrm>
          <a:prstGeom prst="rect">
            <a:avLst/>
          </a:prstGeom>
        </p:spPr>
        <p:txBody>
          <a:bodyPr wrap="square">
            <a:spAutoFit/>
          </a:bodyPr>
          <a:lstStyle/>
          <a:p>
            <a:r>
              <a:rPr lang="en-US" altLang="en-US" dirty="0" smtClean="0">
                <a:solidFill>
                  <a:schemeClr val="bg1"/>
                </a:solidFill>
              </a:rPr>
              <a:t>Arthur Rothstein, </a:t>
            </a:r>
            <a:r>
              <a:rPr lang="en-US" altLang="en-US" b="1" i="1" dirty="0" smtClean="0">
                <a:solidFill>
                  <a:schemeClr val="bg1"/>
                </a:solidFill>
              </a:rPr>
              <a:t>Grain Elevators on Sheffels’s Wheat Farm, </a:t>
            </a:r>
            <a:r>
              <a:rPr lang="en-US" altLang="en-US" dirty="0" smtClean="0">
                <a:solidFill>
                  <a:schemeClr val="bg1"/>
                </a:solidFill>
              </a:rPr>
              <a:t>Cascade County, May </a:t>
            </a:r>
            <a:r>
              <a:rPr lang="en-US" altLang="en-US" dirty="0" smtClean="0">
                <a:solidFill>
                  <a:schemeClr val="bg1"/>
                </a:solidFill>
              </a:rPr>
              <a:t>1939 </a:t>
            </a:r>
            <a:endParaRPr lang="en-US" dirty="0">
              <a:solidFill>
                <a:schemeClr val="bg1"/>
              </a:solidFill>
            </a:endParaRPr>
          </a:p>
        </p:txBody>
      </p:sp>
    </p:spTree>
    <p:extLst>
      <p:ext uri="{BB962C8B-B14F-4D97-AF65-F5344CB8AC3E}">
        <p14:creationId xmlns:p14="http://schemas.microsoft.com/office/powerpoint/2010/main" val="3471921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Text Box 5"/>
          <p:cNvSpPr txBox="1">
            <a:spLocks noChangeArrowheads="1"/>
          </p:cNvSpPr>
          <p:nvPr/>
        </p:nvSpPr>
        <p:spPr bwMode="auto">
          <a:xfrm>
            <a:off x="38100" y="381000"/>
            <a:ext cx="2856518"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smtClean="0"/>
              <a:t>Butte </a:t>
            </a:r>
            <a:r>
              <a:rPr lang="en-US" altLang="en-US" sz="2200" dirty="0"/>
              <a:t>miners had worked under an </a:t>
            </a:r>
            <a:r>
              <a:rPr lang="en-US" altLang="en-US" sz="2200" dirty="0" smtClean="0"/>
              <a:t>open </a:t>
            </a:r>
            <a:r>
              <a:rPr lang="en-US" altLang="en-US" sz="2200" dirty="0"/>
              <a:t>shop for twenty years. With the support of the 1933 National Industrial Recovery Act, which gave workers the right “to organize and bargain collectively,” the miners reorganized the Butte Miners’ Union, Local No. 1 of the International Union of Mine, Mill, and Smelterworkers. Here they meet under the benevolent gaze of F.D.R.</a:t>
            </a:r>
          </a:p>
        </p:txBody>
      </p:sp>
      <p:pic>
        <p:nvPicPr>
          <p:cNvPr id="45062" name="Picture 6" descr="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718" y="990600"/>
            <a:ext cx="6058881" cy="45171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32718" y="5507712"/>
            <a:ext cx="6019800" cy="369332"/>
          </a:xfrm>
          <a:prstGeom prst="rect">
            <a:avLst/>
          </a:prstGeom>
        </p:spPr>
        <p:txBody>
          <a:bodyPr wrap="square">
            <a:spAutoFit/>
          </a:bodyPr>
          <a:lstStyle/>
          <a:p>
            <a:r>
              <a:rPr lang="en-US" altLang="en-US" dirty="0">
                <a:solidFill>
                  <a:schemeClr val="bg1"/>
                </a:solidFill>
              </a:rPr>
              <a:t>Russell Lee, </a:t>
            </a:r>
            <a:r>
              <a:rPr lang="en-US" altLang="en-US" b="1" i="1" dirty="0">
                <a:solidFill>
                  <a:schemeClr val="bg1"/>
                </a:solidFill>
              </a:rPr>
              <a:t>Miners’ Union Meeting,</a:t>
            </a:r>
            <a:r>
              <a:rPr lang="en-US" altLang="en-US" dirty="0">
                <a:solidFill>
                  <a:schemeClr val="bg1"/>
                </a:solidFill>
              </a:rPr>
              <a:t> Butte, October </a:t>
            </a:r>
            <a:r>
              <a:rPr lang="en-US" altLang="en-US" dirty="0" smtClean="0">
                <a:solidFill>
                  <a:schemeClr val="bg1"/>
                </a:solidFill>
              </a:rPr>
              <a:t>1942 </a:t>
            </a:r>
            <a:endParaRPr lang="en-US" dirty="0">
              <a:solidFill>
                <a:schemeClr val="bg1"/>
              </a:solidFill>
            </a:endParaRPr>
          </a:p>
        </p:txBody>
      </p:sp>
    </p:spTree>
    <p:extLst>
      <p:ext uri="{BB962C8B-B14F-4D97-AF65-F5344CB8AC3E}">
        <p14:creationId xmlns:p14="http://schemas.microsoft.com/office/powerpoint/2010/main" val="23074697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5"/>
          <p:cNvSpPr txBox="1">
            <a:spLocks noChangeArrowheads="1"/>
          </p:cNvSpPr>
          <p:nvPr/>
        </p:nvSpPr>
        <p:spPr bwMode="auto">
          <a:xfrm>
            <a:off x="76200" y="1020306"/>
            <a:ext cx="270382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smtClean="0"/>
              <a:t>Producing </a:t>
            </a:r>
            <a:r>
              <a:rPr lang="en-US" altLang="en-US" sz="2400" dirty="0"/>
              <a:t>goods for the war effort </a:t>
            </a:r>
            <a:r>
              <a:rPr lang="en-US" altLang="en-US" sz="2400" dirty="0" smtClean="0"/>
              <a:t>re-</a:t>
            </a:r>
            <a:r>
              <a:rPr lang="en-US" altLang="en-US" sz="2400" dirty="0" err="1" smtClean="0"/>
              <a:t>quired</a:t>
            </a:r>
            <a:r>
              <a:rPr lang="en-US" altLang="en-US" sz="2400" dirty="0" smtClean="0"/>
              <a:t> </a:t>
            </a:r>
            <a:r>
              <a:rPr lang="en-US" altLang="en-US" sz="2400" dirty="0" smtClean="0"/>
              <a:t>enormous amounts </a:t>
            </a:r>
            <a:r>
              <a:rPr lang="en-US" altLang="en-US" sz="2400" dirty="0"/>
              <a:t>of </a:t>
            </a:r>
            <a:r>
              <a:rPr lang="en-US" altLang="en-US" sz="2400" dirty="0" smtClean="0"/>
              <a:t>electricity</a:t>
            </a:r>
            <a:r>
              <a:rPr lang="en-US" altLang="en-US" sz="2400" dirty="0"/>
              <a:t>, </a:t>
            </a:r>
            <a:r>
              <a:rPr lang="en-US" altLang="en-US" sz="2400" dirty="0" smtClean="0"/>
              <a:t>and </a:t>
            </a:r>
            <a:r>
              <a:rPr lang="en-US" altLang="en-US" sz="2400" dirty="0"/>
              <a:t>demand for copper wire for electrical </a:t>
            </a:r>
            <a:r>
              <a:rPr lang="en-US" altLang="en-US" sz="2400" dirty="0" smtClean="0"/>
              <a:t>transmission sky-rocketed</a:t>
            </a:r>
            <a:r>
              <a:rPr lang="en-US" altLang="en-US" sz="2400" dirty="0"/>
              <a:t>. Copper towns, plagued with unemployment in the 1930s, begged for workers in the 1940s.</a:t>
            </a:r>
          </a:p>
        </p:txBody>
      </p:sp>
      <p:pic>
        <p:nvPicPr>
          <p:cNvPr id="46086" name="Picture 6" descr="1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020" y="942976"/>
            <a:ext cx="6249680" cy="46481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80020" y="5562600"/>
            <a:ext cx="5913985" cy="646331"/>
          </a:xfrm>
          <a:prstGeom prst="rect">
            <a:avLst/>
          </a:prstGeom>
        </p:spPr>
        <p:txBody>
          <a:bodyPr wrap="square">
            <a:spAutoFit/>
          </a:bodyPr>
          <a:lstStyle/>
          <a:p>
            <a:r>
              <a:rPr lang="en-US" altLang="en-US" dirty="0">
                <a:solidFill>
                  <a:schemeClr val="bg1"/>
                </a:solidFill>
              </a:rPr>
              <a:t>Russell Lee, </a:t>
            </a:r>
            <a:r>
              <a:rPr lang="en-US" altLang="en-US" b="1" i="1" dirty="0">
                <a:solidFill>
                  <a:schemeClr val="bg1"/>
                </a:solidFill>
              </a:rPr>
              <a:t>Anaconda Wire and Cable Co.,</a:t>
            </a:r>
            <a:r>
              <a:rPr lang="en-US" altLang="en-US" dirty="0">
                <a:solidFill>
                  <a:schemeClr val="bg1"/>
                </a:solidFill>
              </a:rPr>
              <a:t> Great Falls, </a:t>
            </a:r>
            <a:endParaRPr lang="en-US" altLang="en-US" dirty="0" smtClean="0">
              <a:solidFill>
                <a:schemeClr val="bg1"/>
              </a:solidFill>
            </a:endParaRPr>
          </a:p>
          <a:p>
            <a:r>
              <a:rPr lang="en-US" altLang="en-US" dirty="0" smtClean="0">
                <a:solidFill>
                  <a:schemeClr val="bg1"/>
                </a:solidFill>
              </a:rPr>
              <a:t>September  </a:t>
            </a:r>
            <a:r>
              <a:rPr lang="en-US" altLang="en-US" dirty="0" smtClean="0">
                <a:solidFill>
                  <a:schemeClr val="bg1"/>
                </a:solidFill>
              </a:rPr>
              <a:t>1942</a:t>
            </a:r>
            <a:endParaRPr lang="en-US" altLang="en-US" dirty="0">
              <a:solidFill>
                <a:schemeClr val="bg1"/>
              </a:solidFill>
            </a:endParaRPr>
          </a:p>
        </p:txBody>
      </p:sp>
    </p:spTree>
    <p:extLst>
      <p:ext uri="{BB962C8B-B14F-4D97-AF65-F5344CB8AC3E}">
        <p14:creationId xmlns:p14="http://schemas.microsoft.com/office/powerpoint/2010/main" val="26071760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 Box 5"/>
          <p:cNvSpPr txBox="1">
            <a:spLocks noChangeArrowheads="1"/>
          </p:cNvSpPr>
          <p:nvPr/>
        </p:nvSpPr>
        <p:spPr bwMode="auto">
          <a:xfrm>
            <a:off x="136525" y="544513"/>
            <a:ext cx="344487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tLang="en-US" sz="2400" dirty="0"/>
          </a:p>
          <a:p>
            <a:r>
              <a:rPr lang="en-US" altLang="en-US" sz="2400" dirty="0"/>
              <a:t>On assignment in 1942 to photograph Montana’s war-time copper production, Russell Lee took dozens of photographs of the copper industry back in full swing </a:t>
            </a:r>
            <a:r>
              <a:rPr lang="en-US" altLang="en-US" sz="2400" dirty="0" smtClean="0"/>
              <a:t>in </a:t>
            </a:r>
            <a:r>
              <a:rPr lang="en-US" altLang="en-US" sz="2400" dirty="0"/>
              <a:t>Butte, Anaconda, and Great Falls. Here molten copper is cast into anodes, which would be shipped to Great Falls for refining.</a:t>
            </a:r>
          </a:p>
        </p:txBody>
      </p:sp>
      <p:pic>
        <p:nvPicPr>
          <p:cNvPr id="47110" name="Picture 6" descr="1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1" y="204395"/>
            <a:ext cx="4427176" cy="59432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62400" y="6183494"/>
            <a:ext cx="5029200" cy="646331"/>
          </a:xfrm>
          <a:prstGeom prst="rect">
            <a:avLst/>
          </a:prstGeom>
        </p:spPr>
        <p:txBody>
          <a:bodyPr wrap="square">
            <a:spAutoFit/>
          </a:bodyPr>
          <a:lstStyle/>
          <a:p>
            <a:r>
              <a:rPr lang="en-US" altLang="en-US" dirty="0">
                <a:solidFill>
                  <a:schemeClr val="bg1"/>
                </a:solidFill>
              </a:rPr>
              <a:t>Russell Lee, </a:t>
            </a:r>
            <a:r>
              <a:rPr lang="en-US" altLang="en-US" b="1" i="1" dirty="0">
                <a:solidFill>
                  <a:schemeClr val="bg1"/>
                </a:solidFill>
              </a:rPr>
              <a:t>Anaconda Copper Mining Co. Smelter, </a:t>
            </a:r>
            <a:r>
              <a:rPr lang="en-US" altLang="en-US" dirty="0">
                <a:solidFill>
                  <a:schemeClr val="bg1"/>
                </a:solidFill>
              </a:rPr>
              <a:t>Anaconda, September </a:t>
            </a:r>
            <a:r>
              <a:rPr lang="en-US" altLang="en-US" dirty="0" smtClean="0">
                <a:solidFill>
                  <a:schemeClr val="bg1"/>
                </a:solidFill>
              </a:rPr>
              <a:t>1942</a:t>
            </a:r>
            <a:endParaRPr lang="en-US" altLang="en-US" dirty="0">
              <a:solidFill>
                <a:schemeClr val="bg1"/>
              </a:solidFill>
            </a:endParaRPr>
          </a:p>
        </p:txBody>
      </p:sp>
    </p:spTree>
    <p:extLst>
      <p:ext uri="{BB962C8B-B14F-4D97-AF65-F5344CB8AC3E}">
        <p14:creationId xmlns:p14="http://schemas.microsoft.com/office/powerpoint/2010/main" val="5328463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012560"/>
            <a:ext cx="8429625" cy="1785104"/>
          </a:xfrm>
          <a:prstGeom prst="rect">
            <a:avLst/>
          </a:prstGeom>
        </p:spPr>
        <p:txBody>
          <a:bodyPr wrap="square">
            <a:spAutoFit/>
          </a:bodyPr>
          <a:lstStyle/>
          <a:p>
            <a:r>
              <a:rPr lang="en-US" altLang="en-US" sz="2200" dirty="0"/>
              <a:t>FSA photographers took pictures in more than 50 towns, in 40 of Montana’s 56 counties. Shown on the map are the communities in which they photographed. Most often they also photographed scenes of farms, ranches, and other rural locales  as well. These sites are not located by name on the map, but every county visited is highlighted.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2399"/>
            <a:ext cx="6759465" cy="4709297"/>
          </a:xfrm>
          <a:prstGeom prst="rect">
            <a:avLst/>
          </a:prstGeom>
        </p:spPr>
      </p:pic>
    </p:spTree>
    <p:extLst>
      <p:ext uri="{BB962C8B-B14F-4D97-AF65-F5344CB8AC3E}">
        <p14:creationId xmlns:p14="http://schemas.microsoft.com/office/powerpoint/2010/main" val="33701785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914400" y="228600"/>
            <a:ext cx="7583488"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dirty="0"/>
              <a:t>Places located on the map</a:t>
            </a:r>
            <a:r>
              <a:rPr lang="en-US" altLang="en-US" b="1" dirty="0" smtClean="0"/>
              <a:t>:</a:t>
            </a:r>
          </a:p>
          <a:p>
            <a:endParaRPr lang="en-US" altLang="en-US" dirty="0"/>
          </a:p>
          <a:p>
            <a:r>
              <a:rPr lang="en-US" altLang="en-US" dirty="0"/>
              <a:t>Beaverhead County – Bannack, Dewey, Dillon, Jackson, Wisdom</a:t>
            </a:r>
          </a:p>
          <a:p>
            <a:r>
              <a:rPr lang="en-US" altLang="en-US" dirty="0"/>
              <a:t>Big Horn County – Crow Agency, Wyola</a:t>
            </a:r>
          </a:p>
          <a:p>
            <a:r>
              <a:rPr lang="en-US" altLang="en-US" dirty="0"/>
              <a:t>Broadwater County  </a:t>
            </a:r>
          </a:p>
          <a:p>
            <a:r>
              <a:rPr lang="en-US" altLang="en-US" dirty="0"/>
              <a:t>Cascade County – Great Falls, Neihart, Portage</a:t>
            </a:r>
          </a:p>
          <a:p>
            <a:r>
              <a:rPr lang="en-US" altLang="en-US" dirty="0"/>
              <a:t>Chouteau County – Carter, Highwood, Loma</a:t>
            </a:r>
          </a:p>
          <a:p>
            <a:r>
              <a:rPr lang="en-US" altLang="en-US" dirty="0"/>
              <a:t>Crow Indian Reservation  </a:t>
            </a:r>
          </a:p>
          <a:p>
            <a:r>
              <a:rPr lang="en-US" altLang="en-US" dirty="0"/>
              <a:t>Custer County – Miles City</a:t>
            </a:r>
          </a:p>
          <a:p>
            <a:r>
              <a:rPr lang="en-US" altLang="en-US" dirty="0"/>
              <a:t>Dawson County – Glendive</a:t>
            </a:r>
          </a:p>
          <a:p>
            <a:r>
              <a:rPr lang="en-US" altLang="en-US" dirty="0"/>
              <a:t>Deer Lodge County – Anaconda</a:t>
            </a:r>
          </a:p>
          <a:p>
            <a:r>
              <a:rPr lang="en-US" altLang="en-US" dirty="0"/>
              <a:t>Fergus County – Lewistown</a:t>
            </a:r>
          </a:p>
          <a:p>
            <a:r>
              <a:rPr lang="en-US" altLang="en-US" dirty="0"/>
              <a:t>Flathead County – Glacier National Park, Kalispell</a:t>
            </a:r>
          </a:p>
          <a:p>
            <a:r>
              <a:rPr lang="en-US" altLang="en-US" dirty="0"/>
              <a:t>Gallatin County – Bozeman, Three Forks</a:t>
            </a:r>
          </a:p>
          <a:p>
            <a:r>
              <a:rPr lang="en-US" altLang="en-US" dirty="0"/>
              <a:t>Garfield County – Edwards, Jordan, Sand Springs</a:t>
            </a:r>
          </a:p>
          <a:p>
            <a:r>
              <a:rPr lang="en-US" altLang="en-US" dirty="0"/>
              <a:t>Glacier County</a:t>
            </a:r>
          </a:p>
          <a:p>
            <a:r>
              <a:rPr lang="en-US" altLang="en-US" dirty="0"/>
              <a:t>Glacier National Park  </a:t>
            </a:r>
          </a:p>
          <a:p>
            <a:r>
              <a:rPr lang="en-US" altLang="en-US" dirty="0"/>
              <a:t>Granite County – Philipsburg</a:t>
            </a:r>
          </a:p>
          <a:p>
            <a:r>
              <a:rPr lang="en-US" altLang="en-US" dirty="0"/>
              <a:t>Hill County – Havre, Laredo</a:t>
            </a:r>
          </a:p>
          <a:p>
            <a:r>
              <a:rPr lang="en-US" altLang="en-US" dirty="0"/>
              <a:t>Judith Basin County  Lewis and Clark County – Helena</a:t>
            </a:r>
          </a:p>
          <a:p>
            <a:r>
              <a:rPr lang="en-US" altLang="en-US" dirty="0"/>
              <a:t>Madison County – Pony, Sheridan, Virginia City</a:t>
            </a:r>
          </a:p>
          <a:p>
            <a:r>
              <a:rPr lang="en-US" altLang="en-US" dirty="0"/>
              <a:t>McCone County – Circle, Brockway</a:t>
            </a:r>
          </a:p>
        </p:txBody>
      </p:sp>
    </p:spTree>
    <p:extLst>
      <p:ext uri="{BB962C8B-B14F-4D97-AF65-F5344CB8AC3E}">
        <p14:creationId xmlns:p14="http://schemas.microsoft.com/office/powerpoint/2010/main" val="17496925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838200" y="0"/>
            <a:ext cx="7086600" cy="726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dirty="0"/>
              <a:t>Places located on the map, cont.:</a:t>
            </a:r>
            <a:endParaRPr lang="en-US" altLang="en-US" dirty="0"/>
          </a:p>
          <a:p>
            <a:endParaRPr lang="en-US" altLang="en-US" sz="1800" dirty="0"/>
          </a:p>
          <a:p>
            <a:r>
              <a:rPr lang="en-US" altLang="en-US" sz="1800" dirty="0"/>
              <a:t>Meagher County  </a:t>
            </a:r>
          </a:p>
          <a:p>
            <a:r>
              <a:rPr lang="en-US" altLang="en-US" sz="1800" dirty="0"/>
              <a:t>Missoula County – Missoula</a:t>
            </a:r>
          </a:p>
          <a:p>
            <a:r>
              <a:rPr lang="en-US" altLang="en-US" sz="1800" dirty="0"/>
              <a:t>Northern Cheyenne Indian Reservation  </a:t>
            </a:r>
          </a:p>
          <a:p>
            <a:r>
              <a:rPr lang="en-US" altLang="en-US" sz="1800" dirty="0"/>
              <a:t>Park County</a:t>
            </a:r>
          </a:p>
          <a:p>
            <a:r>
              <a:rPr lang="en-US" altLang="en-US" sz="1800" dirty="0"/>
              <a:t>Powder River County – Broadus</a:t>
            </a:r>
          </a:p>
          <a:p>
            <a:r>
              <a:rPr lang="en-US" altLang="en-US" sz="1800" dirty="0"/>
              <a:t>Powell County  </a:t>
            </a:r>
          </a:p>
          <a:p>
            <a:r>
              <a:rPr lang="en-US" altLang="en-US" sz="1800" dirty="0"/>
              <a:t>Prairie County – Terry</a:t>
            </a:r>
          </a:p>
          <a:p>
            <a:r>
              <a:rPr lang="en-US" altLang="en-US" sz="1800" dirty="0"/>
              <a:t>Ravalli County – Hamilton, Stevensville</a:t>
            </a:r>
          </a:p>
          <a:p>
            <a:r>
              <a:rPr lang="en-US" altLang="en-US" sz="1800" dirty="0"/>
              <a:t>Richland County   </a:t>
            </a:r>
          </a:p>
          <a:p>
            <a:r>
              <a:rPr lang="en-US" altLang="en-US" sz="1800" dirty="0"/>
              <a:t>Roosevelt County – Froid, Wolf Point</a:t>
            </a:r>
          </a:p>
          <a:p>
            <a:r>
              <a:rPr lang="en-US" altLang="en-US" sz="1800" dirty="0"/>
              <a:t>Rosebud County – Ashland, Birney, Forsyth, Lame Deer</a:t>
            </a:r>
          </a:p>
          <a:p>
            <a:r>
              <a:rPr lang="en-US" altLang="en-US" sz="1800" dirty="0"/>
              <a:t>Sanders County – Plains</a:t>
            </a:r>
          </a:p>
          <a:p>
            <a:r>
              <a:rPr lang="en-US" altLang="en-US" sz="1800" dirty="0"/>
              <a:t>Sheridan County – Antelope, Archer, Homestead, Plentywood, </a:t>
            </a:r>
          </a:p>
          <a:p>
            <a:r>
              <a:rPr lang="en-US" altLang="en-US" sz="1800" dirty="0"/>
              <a:t>Silver Bow County – Butte</a:t>
            </a:r>
          </a:p>
          <a:p>
            <a:r>
              <a:rPr lang="en-US" altLang="en-US" sz="1800" dirty="0"/>
              <a:t>Stillwater County – Mouat</a:t>
            </a:r>
          </a:p>
          <a:p>
            <a:r>
              <a:rPr lang="en-US" altLang="en-US" sz="1800" dirty="0"/>
              <a:t>Sweet Grass County   </a:t>
            </a:r>
          </a:p>
          <a:p>
            <a:r>
              <a:rPr lang="en-US" altLang="en-US" sz="1800" dirty="0"/>
              <a:t>Teton County – Fairfield</a:t>
            </a:r>
          </a:p>
          <a:p>
            <a:r>
              <a:rPr lang="en-US" altLang="en-US" sz="1800" dirty="0"/>
              <a:t>Treasure County – Hysham</a:t>
            </a:r>
          </a:p>
          <a:p>
            <a:r>
              <a:rPr lang="en-US" altLang="en-US" sz="1800" dirty="0"/>
              <a:t>Valley County – Glasgow, Wheeler</a:t>
            </a:r>
          </a:p>
          <a:p>
            <a:r>
              <a:rPr lang="en-US" altLang="en-US" sz="1800" dirty="0"/>
              <a:t>Wheatland County – Judith Gap</a:t>
            </a:r>
          </a:p>
          <a:p>
            <a:r>
              <a:rPr lang="en-US" altLang="en-US" sz="1800" dirty="0"/>
              <a:t>Wibaux County – Wibaux </a:t>
            </a:r>
          </a:p>
          <a:p>
            <a:r>
              <a:rPr lang="en-US" altLang="en-US" sz="1800" dirty="0"/>
              <a:t>Yellowstone County – Billings </a:t>
            </a:r>
          </a:p>
          <a:p>
            <a:endParaRPr lang="en-US" altLang="en-US" sz="1800" dirty="0"/>
          </a:p>
          <a:p>
            <a:endParaRPr lang="en-US" altLang="en-US" sz="1800" dirty="0"/>
          </a:p>
        </p:txBody>
      </p:sp>
    </p:spTree>
    <p:extLst>
      <p:ext uri="{BB962C8B-B14F-4D97-AF65-F5344CB8AC3E}">
        <p14:creationId xmlns:p14="http://schemas.microsoft.com/office/powerpoint/2010/main" val="901865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48442"/>
            <a:ext cx="3845719" cy="6553200"/>
          </a:xfrm>
        </p:spPr>
        <p:txBody>
          <a:bodyPr>
            <a:normAutofit/>
          </a:bodyPr>
          <a:lstStyle/>
          <a:p>
            <a:pPr algn="l"/>
            <a:r>
              <a:rPr lang="en-US" altLang="en-US" sz="2600" dirty="0" smtClean="0"/>
              <a:t>By 1930 more than a thousand Mexicans and Mexican Americans, recruited by the Great Western and Holly Sugar companies, worked in the sugar beet fields of the lower Yellowstone Valley. </a:t>
            </a:r>
          </a:p>
          <a:p>
            <a:pPr algn="l"/>
            <a:r>
              <a:rPr lang="en-US" altLang="en-US" sz="2600" dirty="0" smtClean="0"/>
              <a:t>Families lived in makeshift dwellings, like this modified railroad refrigerator car, and children labored alongside their parents hoeing, thinning, weeding, pulling, and topping the beets.</a:t>
            </a:r>
          </a:p>
          <a:p>
            <a:endParaRPr lang="en-US" sz="2600" dirty="0"/>
          </a:p>
        </p:txBody>
      </p:sp>
      <p:pic>
        <p:nvPicPr>
          <p:cNvPr id="4" name="Picture 6" descr="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457" y="133482"/>
            <a:ext cx="4500563" cy="60379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28457" y="6182288"/>
            <a:ext cx="4648200" cy="646331"/>
          </a:xfrm>
          <a:prstGeom prst="rect">
            <a:avLst/>
          </a:prstGeom>
          <a:noFill/>
        </p:spPr>
        <p:txBody>
          <a:bodyPr wrap="square" rtlCol="0">
            <a:spAutoFit/>
          </a:bodyPr>
          <a:lstStyle/>
          <a:p>
            <a:r>
              <a:rPr lang="en-US" altLang="en-US" dirty="0" smtClean="0">
                <a:solidFill>
                  <a:schemeClr val="bg1"/>
                </a:solidFill>
              </a:rPr>
              <a:t>Arthur Rothstein, </a:t>
            </a:r>
            <a:r>
              <a:rPr lang="en-US" altLang="en-US" b="1" i="1" dirty="0" smtClean="0">
                <a:solidFill>
                  <a:schemeClr val="bg1"/>
                </a:solidFill>
              </a:rPr>
              <a:t>Sugar Beet Workers’ Children, </a:t>
            </a:r>
            <a:r>
              <a:rPr lang="en-US" altLang="en-US" dirty="0" smtClean="0">
                <a:solidFill>
                  <a:schemeClr val="bg1"/>
                </a:solidFill>
              </a:rPr>
              <a:t>Treasure County, June 1939</a:t>
            </a:r>
            <a:endParaRPr lang="en-US" altLang="en-US" dirty="0">
              <a:solidFill>
                <a:schemeClr val="bg1"/>
              </a:solidFill>
            </a:endParaRPr>
          </a:p>
        </p:txBody>
      </p:sp>
    </p:spTree>
    <p:extLst>
      <p:ext uri="{BB962C8B-B14F-4D97-AF65-F5344CB8AC3E}">
        <p14:creationId xmlns:p14="http://schemas.microsoft.com/office/powerpoint/2010/main" val="41941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57200"/>
            <a:ext cx="8610600" cy="6324600"/>
          </a:xfrm>
        </p:spPr>
        <p:txBody>
          <a:bodyPr>
            <a:normAutofit fontScale="77500" lnSpcReduction="20000"/>
          </a:bodyPr>
          <a:lstStyle/>
          <a:p>
            <a:pPr algn="l"/>
            <a:r>
              <a:rPr lang="en-US" altLang="en-US" i="1" dirty="0" smtClean="0"/>
              <a:t>My father had 320 acres. But Eastern Montana is not the kind of country that should ever have been plowed up.—</a:t>
            </a:r>
            <a:r>
              <a:rPr lang="en-US" altLang="en-US" dirty="0" smtClean="0"/>
              <a:t>Mary Frances Alexander McDorney, Missoula</a:t>
            </a:r>
            <a:br>
              <a:rPr lang="en-US" altLang="en-US" dirty="0" smtClean="0"/>
            </a:br>
            <a:r>
              <a:rPr lang="en-US" altLang="en-US" dirty="0" smtClean="0"/>
              <a:t/>
            </a:r>
            <a:br>
              <a:rPr lang="en-US" altLang="en-US" dirty="0" smtClean="0"/>
            </a:br>
            <a:r>
              <a:rPr lang="en-US" altLang="en-US" i="1" dirty="0" smtClean="0"/>
              <a:t>You didn’t have any rain for, Christ, very little for years. A big cloud would come up, I can remember, big clouds come up and you’d think, boy this is gonna be a good one. All it was [was] dust.</a:t>
            </a:r>
            <a:r>
              <a:rPr lang="en-US" altLang="en-US" dirty="0" smtClean="0"/>
              <a:t>—Wallace Lockie, Miles City</a:t>
            </a:r>
            <a:br>
              <a:rPr lang="en-US" altLang="en-US" dirty="0" smtClean="0"/>
            </a:br>
            <a:r>
              <a:rPr lang="en-US" altLang="en-US" dirty="0" smtClean="0"/>
              <a:t/>
            </a:r>
            <a:br>
              <a:rPr lang="en-US" altLang="en-US" dirty="0" smtClean="0"/>
            </a:br>
            <a:r>
              <a:rPr lang="en-US" altLang="en-US" i="1" dirty="0" smtClean="0"/>
              <a:t>In the ’30s you couldn’t give nothing away.  Nobody had any money. Well, you could buy a set of overalls for 25 cents and nobody had 25 cents. But we stayed clean. That’s one thing that we did.  We were poor but we were clean and poor.  If our overalls were patched it was clean patching. People were proud.</a:t>
            </a:r>
            <a:r>
              <a:rPr lang="en-US" altLang="en-US" dirty="0" smtClean="0"/>
              <a:t>—Wallace Lockie, Miles City</a:t>
            </a:r>
            <a:br>
              <a:rPr lang="en-US" altLang="en-US" dirty="0" smtClean="0"/>
            </a:br>
            <a:r>
              <a:rPr lang="en-US" altLang="en-US" dirty="0" smtClean="0"/>
              <a:t/>
            </a:r>
            <a:br>
              <a:rPr lang="en-US" altLang="en-US" dirty="0" smtClean="0"/>
            </a:br>
            <a:r>
              <a:rPr lang="en-US" altLang="en-US" i="1" dirty="0" smtClean="0"/>
              <a:t>At noon it was just like before the sun goes down—twilight, that’s the way it was at noon . . . it was just a glitter of grasshopper wings</a:t>
            </a:r>
            <a:r>
              <a:rPr lang="en-US" altLang="en-US" dirty="0" smtClean="0"/>
              <a:t>. —Ethel George, Kinsey</a:t>
            </a:r>
            <a:endParaRPr lang="en-US" dirty="0"/>
          </a:p>
        </p:txBody>
      </p:sp>
    </p:spTree>
    <p:extLst>
      <p:ext uri="{BB962C8B-B14F-4D97-AF65-F5344CB8AC3E}">
        <p14:creationId xmlns:p14="http://schemas.microsoft.com/office/powerpoint/2010/main" val="2944556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762000"/>
            <a:ext cx="3418114" cy="5181600"/>
          </a:xfrm>
        </p:spPr>
        <p:txBody>
          <a:bodyPr>
            <a:normAutofit/>
          </a:bodyPr>
          <a:lstStyle/>
          <a:p>
            <a:pPr algn="l"/>
            <a:r>
              <a:rPr lang="en-US" altLang="en-US" sz="2600" dirty="0" smtClean="0"/>
              <a:t>After drought drove the Evans family off their South Dakota farm,  Vernon Evans was photographed near Missoula en route to Oregon, where the family had heard “there was grass up to the cow’s belly, and there was fruit free for the picking.”</a:t>
            </a:r>
          </a:p>
          <a:p>
            <a:pPr algn="l"/>
            <a:endParaRPr lang="en-US" sz="2600" dirty="0"/>
          </a:p>
        </p:txBody>
      </p:sp>
      <p:pic>
        <p:nvPicPr>
          <p:cNvPr id="4" name="Picture 6" descr="1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066800"/>
            <a:ext cx="5172613" cy="3902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07971" y="5029200"/>
            <a:ext cx="4724400" cy="923330"/>
          </a:xfrm>
          <a:prstGeom prst="rect">
            <a:avLst/>
          </a:prstGeom>
          <a:noFill/>
        </p:spPr>
        <p:txBody>
          <a:bodyPr wrap="square" rtlCol="0">
            <a:spAutoFit/>
          </a:bodyPr>
          <a:lstStyle/>
          <a:p>
            <a:r>
              <a:rPr lang="en-US" altLang="en-US" dirty="0" smtClean="0">
                <a:solidFill>
                  <a:schemeClr val="bg1"/>
                </a:solidFill>
              </a:rPr>
              <a:t>Arthur Rothstein, </a:t>
            </a:r>
            <a:r>
              <a:rPr lang="en-US" altLang="en-US" b="1" i="1" dirty="0" smtClean="0">
                <a:solidFill>
                  <a:schemeClr val="bg1"/>
                </a:solidFill>
              </a:rPr>
              <a:t>Drought Victims Heading to Oregon,</a:t>
            </a:r>
            <a:r>
              <a:rPr lang="en-US" altLang="en-US" i="1" dirty="0" smtClean="0">
                <a:solidFill>
                  <a:schemeClr val="bg1"/>
                </a:solidFill>
              </a:rPr>
              <a:t> </a:t>
            </a:r>
            <a:r>
              <a:rPr lang="en-US" altLang="en-US" dirty="0" smtClean="0">
                <a:solidFill>
                  <a:schemeClr val="bg1"/>
                </a:solidFill>
              </a:rPr>
              <a:t>Near Missoula, July 1936</a:t>
            </a:r>
          </a:p>
          <a:p>
            <a:endParaRPr lang="en-US" dirty="0"/>
          </a:p>
        </p:txBody>
      </p:sp>
    </p:spTree>
    <p:extLst>
      <p:ext uri="{BB962C8B-B14F-4D97-AF65-F5344CB8AC3E}">
        <p14:creationId xmlns:p14="http://schemas.microsoft.com/office/powerpoint/2010/main" val="2624296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838200"/>
            <a:ext cx="3276600" cy="5562600"/>
          </a:xfrm>
        </p:spPr>
        <p:txBody>
          <a:bodyPr>
            <a:normAutofit/>
          </a:bodyPr>
          <a:lstStyle/>
          <a:p>
            <a:pPr algn="l"/>
            <a:r>
              <a:rPr lang="en-US" altLang="en-US" sz="2600" dirty="0" smtClean="0"/>
              <a:t>The Harshbarger home had been built to house chickens, but after it was completed, Mrs. Harshbarger decided that it would be warmer than their </a:t>
            </a:r>
            <a:r>
              <a:rPr lang="en-US" altLang="en-US" sz="2600" dirty="0" smtClean="0"/>
              <a:t>homestead </a:t>
            </a:r>
            <a:r>
              <a:rPr lang="en-US" altLang="en-US" sz="2600" dirty="0" smtClean="0"/>
              <a:t>cabin, so the family moved into this twenty-four-foot-square, one-room building.</a:t>
            </a:r>
          </a:p>
          <a:p>
            <a:pPr algn="l"/>
            <a:endParaRPr lang="en-US" sz="2600" dirty="0"/>
          </a:p>
        </p:txBody>
      </p:sp>
      <p:pic>
        <p:nvPicPr>
          <p:cNvPr id="4" name="Picture 8"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066799"/>
            <a:ext cx="5627914" cy="4168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52800" y="5235125"/>
            <a:ext cx="5257800" cy="923330"/>
          </a:xfrm>
          <a:prstGeom prst="rect">
            <a:avLst/>
          </a:prstGeom>
          <a:noFill/>
        </p:spPr>
        <p:txBody>
          <a:bodyPr wrap="square" rtlCol="0">
            <a:spAutoFit/>
          </a:bodyPr>
          <a:lstStyle/>
          <a:p>
            <a:r>
              <a:rPr lang="en-US" altLang="en-US" dirty="0" smtClean="0">
                <a:solidFill>
                  <a:schemeClr val="bg1"/>
                </a:solidFill>
              </a:rPr>
              <a:t>Russell Lee, </a:t>
            </a:r>
            <a:r>
              <a:rPr lang="en-US" altLang="en-US" b="1" i="1" dirty="0" smtClean="0">
                <a:solidFill>
                  <a:schemeClr val="bg1"/>
                </a:solidFill>
              </a:rPr>
              <a:t>John and Mayree Harshbarger and Their Family, </a:t>
            </a:r>
            <a:r>
              <a:rPr lang="en-US" altLang="en-US" dirty="0" smtClean="0">
                <a:solidFill>
                  <a:schemeClr val="bg1"/>
                </a:solidFill>
              </a:rPr>
              <a:t>Sheridan County, November 1937</a:t>
            </a:r>
          </a:p>
          <a:p>
            <a:endParaRPr lang="en-US" dirty="0">
              <a:solidFill>
                <a:schemeClr val="bg1"/>
              </a:solidFill>
            </a:endParaRPr>
          </a:p>
        </p:txBody>
      </p:sp>
    </p:spTree>
    <p:extLst>
      <p:ext uri="{BB962C8B-B14F-4D97-AF65-F5344CB8AC3E}">
        <p14:creationId xmlns:p14="http://schemas.microsoft.com/office/powerpoint/2010/main" val="2766975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762000"/>
            <a:ext cx="3962400" cy="5334000"/>
          </a:xfrm>
        </p:spPr>
        <p:txBody>
          <a:bodyPr>
            <a:normAutofit/>
          </a:bodyPr>
          <a:lstStyle/>
          <a:p>
            <a:pPr algn="l"/>
            <a:endParaRPr lang="en-US" altLang="en-US" sz="2600" dirty="0" smtClean="0"/>
          </a:p>
          <a:p>
            <a:pPr algn="l"/>
            <a:r>
              <a:rPr lang="en-US" altLang="en-US" sz="2600" dirty="0" smtClean="0"/>
              <a:t>Hordes of Mormon crickets infested eastern Montana between 1936 and 1941. Farmers defended their crops from the invaders by building metal barriers around grain fields to stop their march and then dusting the insects with poison to kill them.</a:t>
            </a:r>
          </a:p>
          <a:p>
            <a:pPr algn="l"/>
            <a:endParaRPr lang="en-US" sz="2600" dirty="0"/>
          </a:p>
        </p:txBody>
      </p:sp>
      <p:pic>
        <p:nvPicPr>
          <p:cNvPr id="4" name="Picture 6" descr="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458" y="228600"/>
            <a:ext cx="4325526" cy="579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85687" y="6037106"/>
            <a:ext cx="4610100" cy="923330"/>
          </a:xfrm>
          <a:prstGeom prst="rect">
            <a:avLst/>
          </a:prstGeom>
          <a:noFill/>
        </p:spPr>
        <p:txBody>
          <a:bodyPr wrap="square" rtlCol="0">
            <a:spAutoFit/>
          </a:bodyPr>
          <a:lstStyle/>
          <a:p>
            <a:r>
              <a:rPr lang="en-US" altLang="en-US" dirty="0" smtClean="0">
                <a:solidFill>
                  <a:schemeClr val="bg1"/>
                </a:solidFill>
              </a:rPr>
              <a:t>Arthur Rothstein, </a:t>
            </a:r>
            <a:r>
              <a:rPr lang="en-US" altLang="en-US" b="1" i="1" dirty="0" smtClean="0">
                <a:solidFill>
                  <a:schemeClr val="bg1"/>
                </a:solidFill>
              </a:rPr>
              <a:t>Cleaning a Cricket Trap, </a:t>
            </a:r>
            <a:r>
              <a:rPr lang="en-US" altLang="en-US" dirty="0" smtClean="0">
                <a:solidFill>
                  <a:schemeClr val="bg1"/>
                </a:solidFill>
              </a:rPr>
              <a:t>Big Horn County, June 1939</a:t>
            </a:r>
          </a:p>
          <a:p>
            <a:endParaRPr lang="en-US" dirty="0"/>
          </a:p>
        </p:txBody>
      </p:sp>
    </p:spTree>
    <p:extLst>
      <p:ext uri="{BB962C8B-B14F-4D97-AF65-F5344CB8AC3E}">
        <p14:creationId xmlns:p14="http://schemas.microsoft.com/office/powerpoint/2010/main" val="2624296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3893</Words>
  <Application>Microsoft Office PowerPoint</Application>
  <PresentationFormat>On-screen Show (4:3)</PresentationFormat>
  <Paragraphs>198</Paragraphs>
  <Slides>46</Slides>
  <Notes>9</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HOPE IN HARD TIMES</vt:lpstr>
      <vt:lpstr>PowerPoint Presentation</vt:lpstr>
      <vt:lpstr>Montana in the Great Depression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Montana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 IN HARD TIMES</dc:title>
  <dc:creator>ED Volunteer, Museum</dc:creator>
  <cp:lastModifiedBy>Kohl, Martha</cp:lastModifiedBy>
  <cp:revision>25</cp:revision>
  <dcterms:created xsi:type="dcterms:W3CDTF">2014-12-29T16:02:05Z</dcterms:created>
  <dcterms:modified xsi:type="dcterms:W3CDTF">2014-12-30T22:34:11Z</dcterms:modified>
</cp:coreProperties>
</file>