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9857C-24B5-4340-8FFE-C285A59626D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D4C38-E7BE-45A0-A114-C82A1D73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9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Logo and ADA revisions added 12/2025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D4C38-E7BE-45A0-A114-C82A1D7352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600" spc="50" dirty="0">
                <a:solidFill>
                  <a:schemeClr val="tx1"/>
                </a:solidFill>
                <a:latin typeface="Footlight MT Light" panose="0204060206030A020304" pitchFamily="18" charset="0"/>
                <a:ea typeface="+mj-ea"/>
                <a:cs typeface="+mj-cs"/>
              </a:rPr>
              <a:t>Historic Case File 2 Documents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/>
          <a:p>
            <a:r>
              <a:rPr lang="en-US" sz="5400" cap="none" dirty="0">
                <a:solidFill>
                  <a:srgbClr val="F9BE6F"/>
                </a:solidFill>
                <a:latin typeface="Footlight MT Light" panose="0204060206030A020304" pitchFamily="18" charset="0"/>
              </a:rPr>
              <a:t>Hazel Hunkins: </a:t>
            </a:r>
            <a:br>
              <a:rPr lang="en-US" sz="5400" cap="none" dirty="0">
                <a:solidFill>
                  <a:srgbClr val="F9BE6F"/>
                </a:solidFill>
                <a:latin typeface="Footlight MT Light" panose="0204060206030A020304" pitchFamily="18" charset="0"/>
              </a:rPr>
            </a:br>
            <a:r>
              <a:rPr lang="en-US" sz="5400" cap="none" dirty="0">
                <a:solidFill>
                  <a:srgbClr val="F9BE6F"/>
                </a:solidFill>
                <a:latin typeface="Footlight MT Light" panose="0204060206030A020304" pitchFamily="18" charset="0"/>
              </a:rPr>
              <a:t>Billings Suffragist</a:t>
            </a:r>
          </a:p>
        </p:txBody>
      </p:sp>
      <p:pic>
        <p:nvPicPr>
          <p:cNvPr id="4" name="Picture 3" descr="Montana Historical Society logo with the phrase, &quot;History Worth Celebrating.&quot;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4953000"/>
            <a:ext cx="2362200" cy="15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41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533400" y="1905000"/>
            <a:ext cx="8077200" cy="1446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5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For the accompanying lesson plan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5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and more information, visit: </a:t>
            </a:r>
            <a:r>
              <a:rPr kumimoji="0" lang="en-US" sz="2400" b="0" i="0" u="none" strike="noStrike" kern="120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http://mhs.mt.gov/education/women/HazelHunkins </a:t>
            </a:r>
            <a:endParaRPr kumimoji="0" lang="en-US" sz="3200" b="0" i="0" u="none" strike="noStrike" kern="1200" cap="none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anose="0204060206030A020304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6425" y="4572000"/>
            <a:ext cx="3971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50" dirty="0">
                <a:latin typeface="Footlight MT Light" panose="0204060206030A020304" pitchFamily="18" charset="0"/>
                <a:ea typeface="+mj-ea"/>
                <a:cs typeface="+mj-cs"/>
              </a:rPr>
              <a:t>Montana Historical Society</a:t>
            </a:r>
          </a:p>
          <a:p>
            <a:pPr algn="ctr"/>
            <a:r>
              <a:rPr lang="en-US" spc="50" dirty="0">
                <a:latin typeface="Footlight MT Light" panose="0204060206030A020304" pitchFamily="18" charset="0"/>
                <a:ea typeface="+mj-ea"/>
                <a:cs typeface="+mj-cs"/>
              </a:rPr>
              <a:t>Outreach and Interpretation Program</a:t>
            </a:r>
          </a:p>
          <a:p>
            <a:pPr algn="ctr"/>
            <a:r>
              <a:rPr lang="en-US" spc="50" dirty="0">
                <a:latin typeface="Footlight MT Light" panose="0204060206030A020304" pitchFamily="18" charset="0"/>
                <a:ea typeface="+mj-ea"/>
                <a:cs typeface="+mj-cs"/>
              </a:rPr>
              <a:t>P.O. Box 201201, Helena, MT 59620</a:t>
            </a:r>
          </a:p>
          <a:p>
            <a:pPr algn="ctr"/>
            <a:r>
              <a:rPr lang="en-US" spc="50" dirty="0">
                <a:latin typeface="Footlight MT Light" panose="0204060206030A020304" pitchFamily="18" charset="0"/>
                <a:ea typeface="+mj-ea"/>
                <a:cs typeface="+mj-cs"/>
              </a:rPr>
              <a:t>406-444-4740</a:t>
            </a:r>
          </a:p>
        </p:txBody>
      </p:sp>
      <p:pic>
        <p:nvPicPr>
          <p:cNvPr id="3" name="Picture 2" descr="Montana Historical Society logo. ">
            <a:extLst>
              <a:ext uri="{FF2B5EF4-FFF2-40B4-BE49-F238E27FC236}">
                <a16:creationId xmlns:a16="http://schemas.microsoft.com/office/drawing/2014/main" id="{B80ADD53-CAB6-50A5-1BCD-E85EE9A1D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73" y="6096000"/>
            <a:ext cx="1826054" cy="6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title" idx="4294967295"/>
          </p:nvPr>
        </p:nvSpPr>
        <p:spPr>
          <a:xfrm>
            <a:off x="152400" y="838200"/>
            <a:ext cx="3200400" cy="190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“Why We Don’t Want to Vote,” Woman’s Home Page, </a:t>
            </a:r>
            <a:r>
              <a:rPr kumimoji="0" lang="en-US" sz="1600" b="0" i="1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Bridgeport </a:t>
            </a: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[Connecticut]</a:t>
            </a:r>
            <a:r>
              <a:rPr kumimoji="0" lang="en-US" sz="1600" b="0" i="1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Evening Farmer</a:t>
            </a: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April 30, 1910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The full page is available at </a:t>
            </a:r>
            <a:r>
              <a:rPr kumimoji="0" lang="en-US" sz="1400" b="0" i="0" u="sng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http://chroniclingamerica.loc.gov/lccn/sn84022472/1910-04-30/ed-1/seq-8.pdf</a:t>
            </a: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5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2" name="Picture 2" descr="Newspaper clipping with the headline, &quot;Suffrage Fad of the Smart Set.&quot; Photo in the clipping shows a smiling woman in a high-collard black dress and a very large, feathered hat.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6688"/>
            <a:ext cx="4191000" cy="56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4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title" idx="4294967295"/>
          </p:nvPr>
        </p:nvSpPr>
        <p:spPr>
          <a:xfrm>
            <a:off x="533400" y="838200"/>
            <a:ext cx="2895600" cy="2209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Typed letter: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Hazel Hunkins to Mother, July 8, 1917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(Page 3/6) </a:t>
            </a:r>
            <a:endParaRPr kumimoji="0" lang="en-US" sz="1700" b="0" i="0" u="none" strike="noStrike" kern="1200" cap="none" spc="5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Source: Hazel Hunkins-Hallinan Papers, MC 532, box 61, folder 9, Schlesinger Library, Radcliffe Institute</a:t>
            </a:r>
          </a:p>
        </p:txBody>
      </p:sp>
      <p:pic>
        <p:nvPicPr>
          <p:cNvPr id="2050" name="Picture 2" descr="Typed letter from suffragist Hazel Hunkins to her mother. Letter is dated July 8, 1917.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7518"/>
            <a:ext cx="3625967" cy="56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45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yped letter from suffragist Hazel Hunkins to her mother. Letter is dated July 8, 1917.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352273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5"/>
          <p:cNvSpPr txBox="1">
            <a:spLocks noGrp="1"/>
          </p:cNvSpPr>
          <p:nvPr>
            <p:ph type="title" idx="4294967295"/>
          </p:nvPr>
        </p:nvSpPr>
        <p:spPr>
          <a:xfrm>
            <a:off x="685800" y="852535"/>
            <a:ext cx="2895600" cy="190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Typed letter: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Hazel Hunkins to Mother, July 8, 1917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(Page 4/6) </a:t>
            </a:r>
            <a:endParaRPr kumimoji="0" lang="en-US" sz="1700" b="0" i="0" u="none" strike="noStrike" kern="1200" cap="none" spc="5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Source: Hazel Hunkins-Hallinan Papers, MC 532, box 61, folder 9, Schlesinger Library, Radcliffe Institute</a:t>
            </a:r>
          </a:p>
        </p:txBody>
      </p:sp>
    </p:spTree>
    <p:extLst>
      <p:ext uri="{BB962C8B-B14F-4D97-AF65-F5344CB8AC3E}">
        <p14:creationId xmlns:p14="http://schemas.microsoft.com/office/powerpoint/2010/main" val="375623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yped letter from suffragist Hazel Hunkins to her mother. Letter is dated July 8, 1917.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3540520" cy="558229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Placeholder 5"/>
          <p:cNvSpPr txBox="1">
            <a:spLocks noGrp="1"/>
          </p:cNvSpPr>
          <p:nvPr>
            <p:ph type="title" idx="4294967295"/>
          </p:nvPr>
        </p:nvSpPr>
        <p:spPr>
          <a:xfrm>
            <a:off x="381000" y="838200"/>
            <a:ext cx="3048000" cy="190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Typed letter: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Hazel Hunkins to Mother, July 8, 1917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(Page 5/6) </a:t>
            </a:r>
            <a:endParaRPr kumimoji="0" lang="en-US" sz="1700" b="0" i="0" u="none" strike="noStrike" kern="1200" cap="none" spc="5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Source: Hazel Hunkins-Hallinan Papers, MC 532, box 61, folder 9, Schlesinger Library, Radcliffe Institute</a:t>
            </a:r>
          </a:p>
        </p:txBody>
      </p:sp>
    </p:spTree>
    <p:extLst>
      <p:ext uri="{BB962C8B-B14F-4D97-AF65-F5344CB8AC3E}">
        <p14:creationId xmlns:p14="http://schemas.microsoft.com/office/powerpoint/2010/main" val="363865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yped letter from suffragist Hazel Hunkins to her mother. Letter is dated July 8, 1917.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364347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5"/>
          <p:cNvSpPr txBox="1">
            <a:spLocks noGrp="1"/>
          </p:cNvSpPr>
          <p:nvPr>
            <p:ph type="title" idx="4294967295"/>
          </p:nvPr>
        </p:nvSpPr>
        <p:spPr>
          <a:xfrm>
            <a:off x="381000" y="838200"/>
            <a:ext cx="3048000" cy="190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Typed letter: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Hazel Hunkins to Mother, July 8, 1917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(Page 6/6) </a:t>
            </a:r>
            <a:endParaRPr kumimoji="0" lang="en-US" sz="1700" b="0" i="0" u="none" strike="noStrike" kern="1200" cap="none" spc="5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Source: Hazel Hunkins-Hallinan Papers, MC 532, box 61, folder 9, Schlesinger Library, Radcliffe Institute</a:t>
            </a:r>
          </a:p>
        </p:txBody>
      </p:sp>
    </p:spTree>
    <p:extLst>
      <p:ext uri="{BB962C8B-B14F-4D97-AF65-F5344CB8AC3E}">
        <p14:creationId xmlns:p14="http://schemas.microsoft.com/office/powerpoint/2010/main" val="344466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title" idx="4294967295"/>
          </p:nvPr>
        </p:nvSpPr>
        <p:spPr>
          <a:xfrm>
            <a:off x="381000" y="762000"/>
            <a:ext cx="3048000" cy="190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“Women Fight, Weep, and Rip </a:t>
            </a:r>
            <a:r>
              <a:rPr kumimoji="0" lang="en-US" sz="1600" b="0" i="0" u="none" strike="noStrike" kern="1200" cap="none" spc="30" normalizeH="0" baseline="0" noProof="0" dirty="0" err="1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Suff</a:t>
            </a: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Banners,” </a:t>
            </a:r>
            <a:r>
              <a:rPr kumimoji="0" lang="en-US" sz="1600" b="0" i="1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Topeka </a:t>
            </a: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[Kansas] </a:t>
            </a:r>
            <a:r>
              <a:rPr kumimoji="0" lang="en-US" sz="1600" b="0" i="1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State Journal</a:t>
            </a: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June 21, 1917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The full page is available at </a:t>
            </a:r>
            <a:r>
              <a:rPr kumimoji="0" lang="en-US" sz="1400" b="0" i="0" u="sng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http://chroniclingamerica.loc.gov/lccn/sn82016014/1917-06-21/ed-1/seq-1.pdf </a:t>
            </a:r>
            <a:r>
              <a:rPr kumimoji="0" lang="en-US" sz="14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and </a:t>
            </a:r>
            <a:r>
              <a:rPr kumimoji="0" lang="en-US" sz="1400" b="0" i="0" u="sng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http://chroniclingamerica.loc.gov/lccn/sn82016014/1917-06-21/ed-1/seq-2.pdf</a:t>
            </a:r>
            <a:r>
              <a:rPr kumimoji="0" lang="en-US" sz="14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5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2050" name="Picture 2" descr="Newspaper clipping with the headline, &quot;Women Fight, Weep, and Rip Suff Banners.&quot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1"/>
            <a:ext cx="182453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Newspaper clipping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1"/>
            <a:ext cx="19431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Newspaper clipping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3976"/>
            <a:ext cx="19240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51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title" idx="4294967295"/>
          </p:nvPr>
        </p:nvSpPr>
        <p:spPr>
          <a:xfrm>
            <a:off x="152400" y="838200"/>
            <a:ext cx="2895600" cy="190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“National Anti-Suffrage Association,” c. 1911, Harris and Ewing, photographer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Source: Harris &amp; Ewing Collection, Library of Congress Prints and Photographs Division, Washington, D.C. LC-USZ62-25338 </a:t>
            </a:r>
            <a:endParaRPr kumimoji="0" lang="en-US" sz="1600" b="0" i="0" u="none" strike="noStrike" kern="1200" cap="none" spc="5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3074" name="Picture 2" descr="Black and white image showing the backs of five men in bowler hats and suits standing in front of a building. A banner above reads &quot;Headquarters of the National Association Opposed to Woman Suffrage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53" y="457200"/>
            <a:ext cx="5410200" cy="436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29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title" idx="4294967295"/>
          </p:nvPr>
        </p:nvSpPr>
        <p:spPr>
          <a:xfrm>
            <a:off x="76200" y="838200"/>
            <a:ext cx="3048000" cy="190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“Retail Liquor Dealers to Fight Woman Suffrage,” </a:t>
            </a:r>
            <a:r>
              <a:rPr kumimoji="0" lang="en-US" sz="1600" b="0" i="1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Ronan Pioneer</a:t>
            </a: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March 6, 1914 (Column 5)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The full page is available at </a:t>
            </a:r>
            <a:r>
              <a:rPr kumimoji="0" lang="en-US" sz="1400" b="0" i="0" u="sng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http://chroniclingamerica.loc.gov/lccn/sn86075298/1914-03-06/ed-1/seq-1.pdf</a:t>
            </a:r>
            <a:endParaRPr kumimoji="0" lang="en-US" sz="1600" b="0" i="0" u="none" strike="noStrike" kern="1200" cap="none" spc="5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4098" name="Picture 2" descr="Newspaper clipping with the headline &quot;Retail Liquor Dealers to Fight Woman Suffrage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04800"/>
            <a:ext cx="25622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Newspaper clipping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562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430096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198</TotalTime>
  <Words>394</Words>
  <Application>Microsoft Office PowerPoint</Application>
  <PresentationFormat>On-screen Show (4:3)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Arial Narrow</vt:lpstr>
      <vt:lpstr>Bookman Old Style</vt:lpstr>
      <vt:lpstr>Footlight MT Light</vt:lpstr>
      <vt:lpstr>Horizon</vt:lpstr>
      <vt:lpstr>Hazel Hunkins:  Billings Suffragist</vt:lpstr>
      <vt:lpstr>“Why We Don’t Want to Vote,” Woman’s Home Page, Bridgeport [Connecticut] Evening Farmer, April 30, 1910  The full page is available at http://chroniclingamerica.loc.gov/lccn/sn84022472/1910-04-30/ed-1/seq-8.pdf </vt:lpstr>
      <vt:lpstr>Typed letter: Hazel Hunkins to Mother, July 8, 1917 (Page 3/6)   Source: Hazel Hunkins-Hallinan Papers, MC 532, box 61, folder 9, Schlesinger Library, Radcliffe Institute</vt:lpstr>
      <vt:lpstr>Typed letter: Hazel Hunkins to Mother, July 8, 1917 (Page 4/6)   Source: Hazel Hunkins-Hallinan Papers, MC 532, box 61, folder 9, Schlesinger Library, Radcliffe Institute</vt:lpstr>
      <vt:lpstr>Typed letter: Hazel Hunkins to Mother, July 8, 1917 (Page 5/6)   Source: Hazel Hunkins-Hallinan Papers, MC 532, box 61, folder 9, Schlesinger Library, Radcliffe Institute</vt:lpstr>
      <vt:lpstr>Typed letter: Hazel Hunkins to Mother, July 8, 1917 (Page 6/6)   Source: Hazel Hunkins-Hallinan Papers, MC 532, box 61, folder 9, Schlesinger Library, Radcliffe Institute</vt:lpstr>
      <vt:lpstr>“Women Fight, Weep, and Rip Suff Banners,” Topeka [Kansas] State Journal, June 21, 1917   The full page is available at http://chroniclingamerica.loc.gov/lccn/sn82016014/1917-06-21/ed-1/seq-1.pdf and http://chroniclingamerica.loc.gov/lccn/sn82016014/1917-06-21/ed-1/seq-2.pdf </vt:lpstr>
      <vt:lpstr>“National Anti-Suffrage Association,” c. 1911, Harris and Ewing, photographer   Source: Harris &amp; Ewing Collection, Library of Congress Prints and Photographs Division, Washington, D.C. LC-USZ62-25338 </vt:lpstr>
      <vt:lpstr>“Retail Liquor Dealers to Fight Woman Suffrage,” Ronan Pioneer, March 6, 1914 (Column 5)   The full page is available at http://chroniclingamerica.loc.gov/lccn/sn86075298/1914-03-06/ed-1/seq-1.pdf</vt:lpstr>
      <vt:lpstr>For the accompanying lesson plan  and more information, visit: http://mhs.mt.gov/education/women/HazelHunkins </vt:lpstr>
    </vt:vector>
  </TitlesOfParts>
  <Company>State of Montana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Hazel Hunkins: Billings Suffragist</dc:title>
  <dc:creator>Kohl, Martha</dc:creator>
  <cp:lastModifiedBy>White, Carly</cp:lastModifiedBy>
  <cp:revision>21</cp:revision>
  <dcterms:created xsi:type="dcterms:W3CDTF">2016-07-15T18:17:57Z</dcterms:created>
  <dcterms:modified xsi:type="dcterms:W3CDTF">2025-12-01T21:09:31Z</dcterms:modified>
</cp:coreProperties>
</file>