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12"/>
  </p:notesMasterIdLst>
  <p:sldIdLst>
    <p:sldId id="256" r:id="rId2"/>
    <p:sldId id="257" r:id="rId3"/>
    <p:sldId id="261" r:id="rId4"/>
    <p:sldId id="262" r:id="rId5"/>
    <p:sldId id="263" r:id="rId6"/>
    <p:sldId id="264" r:id="rId7"/>
    <p:sldId id="265" r:id="rId8"/>
    <p:sldId id="266" r:id="rId9"/>
    <p:sldId id="268" r:id="rId10"/>
    <p:sldId id="259"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9BE6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5" d="100"/>
          <a:sy n="105" d="100"/>
        </p:scale>
        <p:origin x="882"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A7F11A-BAE6-4101-B9A1-9686C50E844D}" type="datetimeFigureOut">
              <a:rPr lang="en-US" smtClean="0"/>
              <a:t>12/1/2025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63CA20-BB09-454B-98EE-05555E7D3D01}" type="slidenum">
              <a:rPr lang="en-US" smtClean="0"/>
              <a:t>‹#›</a:t>
            </a:fld>
            <a:endParaRPr lang="en-US"/>
          </a:p>
        </p:txBody>
      </p:sp>
    </p:spTree>
    <p:extLst>
      <p:ext uri="{BB962C8B-B14F-4D97-AF65-F5344CB8AC3E}">
        <p14:creationId xmlns:p14="http://schemas.microsoft.com/office/powerpoint/2010/main" val="3799685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Logo and ADA revisions added 12/2025</a:t>
            </a:r>
          </a:p>
        </p:txBody>
      </p:sp>
      <p:sp>
        <p:nvSpPr>
          <p:cNvPr id="4" name="Slide Number Placeholder 3"/>
          <p:cNvSpPr>
            <a:spLocks noGrp="1"/>
          </p:cNvSpPr>
          <p:nvPr>
            <p:ph type="sldNum" sz="quarter" idx="5"/>
          </p:nvPr>
        </p:nvSpPr>
        <p:spPr/>
        <p:txBody>
          <a:bodyPr/>
          <a:lstStyle/>
          <a:p>
            <a:fld id="{4063CA20-BB09-454B-98EE-05555E7D3D01}" type="slidenum">
              <a:rPr lang="en-US" smtClean="0"/>
              <a:t>10</a:t>
            </a:fld>
            <a:endParaRPr lang="en-US"/>
          </a:p>
        </p:txBody>
      </p:sp>
    </p:spTree>
    <p:extLst>
      <p:ext uri="{BB962C8B-B14F-4D97-AF65-F5344CB8AC3E}">
        <p14:creationId xmlns:p14="http://schemas.microsoft.com/office/powerpoint/2010/main" val="34068449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8DC89E40-DBF1-4470-AA19-D020A421A082}" type="datetimeFigureOut">
              <a:rPr lang="en-US" smtClean="0"/>
              <a:t>12/1/2025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3FCDE8-DEBC-4F27-B7E5-2A7EDFACE4E3}" type="slidenum">
              <a:rPr lang="en-US" smtClean="0"/>
              <a:t>‹#›</a:t>
            </a:fld>
            <a:endParaRPr lang="en-US"/>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en-US"/>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DC89E40-DBF1-4470-AA19-D020A421A082}" type="datetimeFigureOut">
              <a:rPr lang="en-US" smtClean="0"/>
              <a:t>12/1/2025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3FCDE8-DEBC-4F27-B7E5-2A7EDFACE4E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DC89E40-DBF1-4470-AA19-D020A421A082}" type="datetimeFigureOut">
              <a:rPr lang="en-US" smtClean="0"/>
              <a:t>12/1/2025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3FCDE8-DEBC-4F27-B7E5-2A7EDFACE4E3}"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a:t>Click to edit Master title style</a:t>
            </a:r>
            <a:endParaRPr lang="en-US" dirty="0"/>
          </a:p>
        </p:txBody>
      </p:sp>
      <p:sp>
        <p:nvSpPr>
          <p:cNvPr id="4" name="Date Placeholder 3"/>
          <p:cNvSpPr>
            <a:spLocks noGrp="1"/>
          </p:cNvSpPr>
          <p:nvPr>
            <p:ph type="dt" sz="half" idx="10"/>
          </p:nvPr>
        </p:nvSpPr>
        <p:spPr/>
        <p:txBody>
          <a:bodyPr/>
          <a:lstStyle/>
          <a:p>
            <a:fld id="{8DC89E40-DBF1-4470-AA19-D020A421A082}" type="datetimeFigureOut">
              <a:rPr lang="en-US" smtClean="0"/>
              <a:t>12/1/2025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3FCDE8-DEBC-4F27-B7E5-2A7EDFACE4E3}" type="slidenum">
              <a:rPr lang="en-US" smtClean="0"/>
              <a:t>‹#›</a:t>
            </a:fld>
            <a:endParaRPr lang="en-US"/>
          </a:p>
        </p:txBody>
      </p:sp>
      <p:sp>
        <p:nvSpPr>
          <p:cNvPr id="8" name="Content Placeholder 7"/>
          <p:cNvSpPr>
            <a:spLocks noGrp="1"/>
          </p:cNvSpPr>
          <p:nvPr>
            <p:ph sz="quarter" idx="13"/>
          </p:nvPr>
        </p:nvSpPr>
        <p:spPr>
          <a:xfrm>
            <a:off x="609600" y="1600200"/>
            <a:ext cx="79248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en-US"/>
              <a:t>Click to edit Master title style</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DC89E40-DBF1-4470-AA19-D020A421A082}" type="datetimeFigureOut">
              <a:rPr lang="en-US" smtClean="0"/>
              <a:t>12/1/2025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3FCDE8-DEBC-4F27-B7E5-2A7EDFACE4E3}"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609600" y="274638"/>
            <a:ext cx="7924800" cy="1143000"/>
          </a:xfrm>
        </p:spPr>
        <p:txBody>
          <a:bodyPr/>
          <a:lstStyle/>
          <a:p>
            <a:r>
              <a:rPr lang="en-US"/>
              <a:t>Click to edit Master title style</a:t>
            </a:r>
            <a:endParaRPr lang="en-US" dirty="0"/>
          </a:p>
        </p:txBody>
      </p:sp>
      <p:sp>
        <p:nvSpPr>
          <p:cNvPr id="5" name="Date Placeholder 4"/>
          <p:cNvSpPr>
            <a:spLocks noGrp="1"/>
          </p:cNvSpPr>
          <p:nvPr>
            <p:ph type="dt" sz="half" idx="10"/>
          </p:nvPr>
        </p:nvSpPr>
        <p:spPr/>
        <p:txBody>
          <a:bodyPr/>
          <a:lstStyle/>
          <a:p>
            <a:fld id="{8DC89E40-DBF1-4470-AA19-D020A421A082}" type="datetimeFigureOut">
              <a:rPr lang="en-US" smtClean="0"/>
              <a:t>12/1/2025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3FCDE8-DEBC-4F27-B7E5-2A7EDFACE4E3}"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609600" y="274638"/>
            <a:ext cx="7924800" cy="11430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8DC89E40-DBF1-4470-AA19-D020A421A082}" type="datetimeFigureOut">
              <a:rPr lang="en-US" smtClean="0"/>
              <a:t>12/1/2025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B3FCDE8-DEBC-4F27-B7E5-2A7EDFACE4E3}"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DC89E40-DBF1-4470-AA19-D020A421A082}" type="datetimeFigureOut">
              <a:rPr lang="en-US" smtClean="0"/>
              <a:t>12/1/2025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B3FCDE8-DEBC-4F27-B7E5-2A7EDFACE4E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C89E40-DBF1-4470-AA19-D020A421A082}" type="datetimeFigureOut">
              <a:rPr lang="en-US" smtClean="0"/>
              <a:t>12/1/2025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B3FCDE8-DEBC-4F27-B7E5-2A7EDFACE4E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DC89E40-DBF1-4470-AA19-D020A421A082}" type="datetimeFigureOut">
              <a:rPr lang="en-US" smtClean="0"/>
              <a:t>12/1/2025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3FCDE8-DEBC-4F27-B7E5-2A7EDFACE4E3}"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DC89E40-DBF1-4470-AA19-D020A421A082}" type="datetimeFigureOut">
              <a:rPr lang="en-US" smtClean="0"/>
              <a:t>12/1/2025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3FCDE8-DEBC-4F27-B7E5-2A7EDFACE4E3}"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8DC89E40-DBF1-4470-AA19-D020A421A082}" type="datetimeFigureOut">
              <a:rPr lang="en-US" smtClean="0"/>
              <a:t>12/1/2025</a:t>
            </a:fld>
            <a:endParaRPr lang="en-US"/>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en-US"/>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BB3FCDE8-DEBC-4F27-B7E5-2A7EDFACE4E3}"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9.png"/><Relationship Id="rId1" Type="http://schemas.openxmlformats.org/officeDocument/2006/relationships/slideLayout" Target="../slideLayouts/slideLayout7.xml"/><Relationship Id="rId5" Type="http://schemas.microsoft.com/office/2007/relationships/hdphoto" Target="../media/hdphoto7.wdp"/><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11.png"/><Relationship Id="rId1" Type="http://schemas.openxmlformats.org/officeDocument/2006/relationships/slideLayout" Target="../slideLayouts/slideLayout7.xml"/><Relationship Id="rId5" Type="http://schemas.microsoft.com/office/2007/relationships/hdphoto" Target="../media/hdphoto9.wdp"/><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13.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normAutofit/>
          </a:bodyPr>
          <a:lstStyle/>
          <a:p>
            <a:r>
              <a:rPr lang="en-US" sz="2600" spc="50" dirty="0">
                <a:solidFill>
                  <a:schemeClr val="tx1"/>
                </a:solidFill>
                <a:latin typeface="Footlight MT Light" panose="0204060206030A020304" pitchFamily="18" charset="0"/>
                <a:ea typeface="+mj-ea"/>
                <a:cs typeface="+mj-cs"/>
              </a:rPr>
              <a:t>Historic Case File 3 Documents</a:t>
            </a:r>
          </a:p>
          <a:p>
            <a:r>
              <a:rPr lang="en-US" dirty="0"/>
              <a:t> </a:t>
            </a:r>
          </a:p>
        </p:txBody>
      </p:sp>
      <p:sp>
        <p:nvSpPr>
          <p:cNvPr id="2" name="Title 1"/>
          <p:cNvSpPr>
            <a:spLocks noGrp="1"/>
          </p:cNvSpPr>
          <p:nvPr>
            <p:ph type="ctrTitle"/>
          </p:nvPr>
        </p:nvSpPr>
        <p:spPr>
          <a:xfrm>
            <a:off x="685800" y="2007888"/>
            <a:ext cx="7772400" cy="1470025"/>
          </a:xfrm>
        </p:spPr>
        <p:txBody>
          <a:bodyPr/>
          <a:lstStyle/>
          <a:p>
            <a:r>
              <a:rPr lang="en-US" sz="5400" cap="none" dirty="0">
                <a:solidFill>
                  <a:srgbClr val="F9BE6F"/>
                </a:solidFill>
                <a:latin typeface="Footlight MT Light" panose="0204060206030A020304" pitchFamily="18" charset="0"/>
              </a:rPr>
              <a:t>Hazel Hunkins: </a:t>
            </a:r>
            <a:br>
              <a:rPr lang="en-US" sz="5400" cap="none" dirty="0">
                <a:solidFill>
                  <a:srgbClr val="F9BE6F"/>
                </a:solidFill>
                <a:latin typeface="Footlight MT Light" panose="0204060206030A020304" pitchFamily="18" charset="0"/>
              </a:rPr>
            </a:br>
            <a:r>
              <a:rPr lang="en-US" sz="5400" cap="none" dirty="0">
                <a:solidFill>
                  <a:srgbClr val="F9BE6F"/>
                </a:solidFill>
                <a:latin typeface="Footlight MT Light" panose="0204060206030A020304" pitchFamily="18" charset="0"/>
              </a:rPr>
              <a:t>Billings Suffragist</a:t>
            </a:r>
          </a:p>
        </p:txBody>
      </p:sp>
      <p:pic>
        <p:nvPicPr>
          <p:cNvPr id="4" name="Picture 3" descr="Montana Historical Society logo accompanied with the phrase, &quot;History Worth Celebrating.&quot;"/>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3390900" y="4953000"/>
            <a:ext cx="2362200" cy="1574800"/>
          </a:xfrm>
          <a:prstGeom prst="rect">
            <a:avLst/>
          </a:prstGeom>
          <a:noFill/>
          <a:ln>
            <a:noFill/>
          </a:ln>
        </p:spPr>
      </p:pic>
    </p:spTree>
    <p:extLst>
      <p:ext uri="{BB962C8B-B14F-4D97-AF65-F5344CB8AC3E}">
        <p14:creationId xmlns:p14="http://schemas.microsoft.com/office/powerpoint/2010/main" val="34884109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1905000"/>
            <a:ext cx="8077200" cy="1446550"/>
          </a:xfrm>
          <a:prstGeom prst="rect">
            <a:avLst/>
          </a:prstGeom>
          <a:noFill/>
        </p:spPr>
        <p:txBody>
          <a:bodyPr wrap="square" rtlCol="0">
            <a:spAutoFit/>
          </a:bodyPr>
          <a:lstStyle/>
          <a:p>
            <a:pPr algn="ctr"/>
            <a:r>
              <a:rPr lang="en-US" sz="3200" spc="50" dirty="0">
                <a:solidFill>
                  <a:srgbClr val="F9BE6F"/>
                </a:solidFill>
                <a:latin typeface="Footlight MT Light" panose="0204060206030A020304" pitchFamily="18" charset="0"/>
                <a:ea typeface="+mj-ea"/>
                <a:cs typeface="+mj-cs"/>
              </a:rPr>
              <a:t>For the accompanying lesson plan </a:t>
            </a:r>
          </a:p>
          <a:p>
            <a:pPr algn="ctr"/>
            <a:r>
              <a:rPr lang="en-US" sz="3200" spc="50" dirty="0">
                <a:solidFill>
                  <a:srgbClr val="F9BE6F"/>
                </a:solidFill>
                <a:latin typeface="Footlight MT Light" panose="0204060206030A020304" pitchFamily="18" charset="0"/>
                <a:ea typeface="+mj-ea"/>
                <a:cs typeface="+mj-cs"/>
              </a:rPr>
              <a:t>and more information, visit: </a:t>
            </a:r>
            <a:r>
              <a:rPr lang="en-US" sz="2400" spc="50" dirty="0">
                <a:latin typeface="Footlight MT Light" panose="0204060206030A020304" pitchFamily="18" charset="0"/>
                <a:ea typeface="+mj-ea"/>
                <a:cs typeface="+mj-cs"/>
              </a:rPr>
              <a:t>http://mhs.mt.gov/education/women/HazelHunkins </a:t>
            </a:r>
            <a:endParaRPr lang="en-US" sz="3200" spc="50" dirty="0">
              <a:latin typeface="Footlight MT Light" panose="0204060206030A020304" pitchFamily="18" charset="0"/>
              <a:ea typeface="+mj-ea"/>
              <a:cs typeface="+mj-cs"/>
            </a:endParaRPr>
          </a:p>
        </p:txBody>
      </p:sp>
      <p:sp>
        <p:nvSpPr>
          <p:cNvPr id="8" name="Title 7"/>
          <p:cNvSpPr txBox="1">
            <a:spLocks noGrp="1"/>
          </p:cNvSpPr>
          <p:nvPr>
            <p:ph type="title" idx="4294967295"/>
          </p:nvPr>
        </p:nvSpPr>
        <p:spPr>
          <a:xfrm>
            <a:off x="2586425" y="4572000"/>
            <a:ext cx="3971151" cy="1200329"/>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50" normalizeH="0" baseline="0" noProof="0" dirty="0">
                <a:ln>
                  <a:noFill/>
                </a:ln>
                <a:solidFill>
                  <a:schemeClr val="tx1"/>
                </a:solidFill>
                <a:effectLst/>
                <a:uLnTx/>
                <a:uFillTx/>
                <a:latin typeface="Footlight MT Light" panose="0204060206030A020304" pitchFamily="18" charset="0"/>
                <a:ea typeface="+mj-ea"/>
                <a:cs typeface="+mj-cs"/>
              </a:rPr>
              <a:t>Montana Historical Society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50" normalizeH="0" baseline="0" noProof="0" dirty="0">
                <a:ln>
                  <a:noFill/>
                </a:ln>
                <a:solidFill>
                  <a:schemeClr val="tx1"/>
                </a:solidFill>
                <a:effectLst/>
                <a:uLnTx/>
                <a:uFillTx/>
                <a:latin typeface="Footlight MT Light" panose="0204060206030A020304" pitchFamily="18" charset="0"/>
                <a:ea typeface="+mj-ea"/>
                <a:cs typeface="+mj-cs"/>
              </a:rPr>
              <a:t>Outreach and Interpretation Program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50" normalizeH="0" baseline="0" noProof="0" dirty="0">
                <a:ln>
                  <a:noFill/>
                </a:ln>
                <a:solidFill>
                  <a:schemeClr val="tx1"/>
                </a:solidFill>
                <a:effectLst/>
                <a:uLnTx/>
                <a:uFillTx/>
                <a:latin typeface="Footlight MT Light" panose="0204060206030A020304" pitchFamily="18" charset="0"/>
                <a:ea typeface="+mj-ea"/>
                <a:cs typeface="+mj-cs"/>
              </a:rPr>
              <a:t>P.O. Box 201201, Helena, MT 59620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50" normalizeH="0" baseline="0" noProof="0" dirty="0">
                <a:ln>
                  <a:noFill/>
                </a:ln>
                <a:solidFill>
                  <a:schemeClr val="tx1"/>
                </a:solidFill>
                <a:effectLst/>
                <a:uLnTx/>
                <a:uFillTx/>
                <a:latin typeface="Footlight MT Light" panose="0204060206030A020304" pitchFamily="18" charset="0"/>
                <a:ea typeface="+mj-ea"/>
                <a:cs typeface="+mj-cs"/>
              </a:rPr>
              <a:t>406-444-4740</a:t>
            </a:r>
          </a:p>
        </p:txBody>
      </p:sp>
      <p:pic>
        <p:nvPicPr>
          <p:cNvPr id="3" name="Picture 2" descr="Montana Historical Society logo. ">
            <a:extLst>
              <a:ext uri="{FF2B5EF4-FFF2-40B4-BE49-F238E27FC236}">
                <a16:creationId xmlns:a16="http://schemas.microsoft.com/office/drawing/2014/main" id="{3D20BF55-212B-5DE7-983B-4638C587C6E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19500" y="6096000"/>
            <a:ext cx="1905000" cy="634365"/>
          </a:xfrm>
          <a:prstGeom prst="rect">
            <a:avLst/>
          </a:prstGeom>
        </p:spPr>
      </p:pic>
    </p:spTree>
    <p:extLst>
      <p:ext uri="{BB962C8B-B14F-4D97-AF65-F5344CB8AC3E}">
        <p14:creationId xmlns:p14="http://schemas.microsoft.com/office/powerpoint/2010/main" val="12500039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title" idx="4294967295"/>
          </p:nvPr>
        </p:nvSpPr>
        <p:spPr>
          <a:xfrm>
            <a:off x="304800" y="914400"/>
            <a:ext cx="3048000" cy="1905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
                <a:schemeClr val="tx2"/>
              </a:buClr>
              <a:buSzTx/>
              <a:buFont typeface="Arial" pitchFamily="34" charset="0"/>
              <a:buNone/>
              <a:tabLst/>
              <a:defRPr/>
            </a:pPr>
            <a:r>
              <a:rPr kumimoji="0" lang="en-US" sz="1600" b="0" i="0" u="none" strike="noStrike" kern="1200" cap="none" spc="30" normalizeH="0" baseline="0" noProof="0" dirty="0">
                <a:ln>
                  <a:noFill/>
                </a:ln>
                <a:solidFill>
                  <a:srgbClr val="F9BE6F"/>
                </a:solidFill>
                <a:effectLst/>
                <a:uLnTx/>
                <a:uFillTx/>
                <a:latin typeface="Bookman Old Style" panose="02050604050505020204" pitchFamily="18" charset="0"/>
                <a:ea typeface="+mn-ea"/>
                <a:cs typeface="+mn-cs"/>
              </a:rPr>
              <a:t>Handwritten letter: </a:t>
            </a:r>
          </a:p>
          <a:p>
            <a:pPr marL="0" marR="0" lvl="0" indent="0" algn="r" defTabSz="914400" rtl="0" eaLnBrk="1" fontAlgn="auto" latinLnBrk="0" hangingPunct="1">
              <a:lnSpc>
                <a:spcPct val="100000"/>
              </a:lnSpc>
              <a:spcBef>
                <a:spcPts val="0"/>
              </a:spcBef>
              <a:spcAft>
                <a:spcPts val="0"/>
              </a:spcAft>
              <a:buClr>
                <a:schemeClr val="tx2"/>
              </a:buClr>
              <a:buSzTx/>
              <a:buFont typeface="Arial" pitchFamily="34" charset="0"/>
              <a:buNone/>
              <a:tabLst/>
              <a:defRPr/>
            </a:pPr>
            <a:r>
              <a:rPr kumimoji="0" lang="en-US" sz="1600" b="0" i="0" u="none" strike="noStrike" kern="1200" cap="none" spc="30" normalizeH="0" baseline="0" noProof="0" dirty="0">
                <a:ln>
                  <a:noFill/>
                </a:ln>
                <a:solidFill>
                  <a:srgbClr val="F9BE6F"/>
                </a:solidFill>
                <a:effectLst/>
                <a:uLnTx/>
                <a:uFillTx/>
                <a:latin typeface="Bookman Old Style" panose="02050604050505020204" pitchFamily="18" charset="0"/>
                <a:ea typeface="+mn-ea"/>
                <a:cs typeface="+mn-cs"/>
              </a:rPr>
              <a:t>Hazel Hunkins to Mother, January 1917 </a:t>
            </a:r>
          </a:p>
          <a:p>
            <a:pPr marL="0" marR="0" lvl="0" indent="0" algn="r" defTabSz="914400" rtl="0" eaLnBrk="1" fontAlgn="auto" latinLnBrk="0" hangingPunct="1">
              <a:lnSpc>
                <a:spcPct val="100000"/>
              </a:lnSpc>
              <a:spcBef>
                <a:spcPts val="0"/>
              </a:spcBef>
              <a:spcAft>
                <a:spcPts val="0"/>
              </a:spcAft>
              <a:buClr>
                <a:schemeClr val="tx2"/>
              </a:buClr>
              <a:buSzTx/>
              <a:buFont typeface="Arial" pitchFamily="34" charset="0"/>
              <a:buNone/>
              <a:tabLst/>
              <a:defRPr/>
            </a:pPr>
            <a:r>
              <a:rPr kumimoji="0" lang="en-US" sz="1600" b="0" i="0" u="none" strike="noStrike" kern="1200" cap="none" spc="30" normalizeH="0" baseline="0" noProof="0" dirty="0">
                <a:ln>
                  <a:noFill/>
                </a:ln>
                <a:solidFill>
                  <a:srgbClr val="F9BE6F"/>
                </a:solidFill>
                <a:effectLst/>
                <a:uLnTx/>
                <a:uFillTx/>
                <a:latin typeface="Bookman Old Style" panose="02050604050505020204" pitchFamily="18" charset="0"/>
                <a:ea typeface="+mn-ea"/>
                <a:cs typeface="+mn-cs"/>
              </a:rPr>
              <a:t>(Page 1/3) </a:t>
            </a:r>
            <a:endParaRPr kumimoji="0" lang="en-US" sz="1600" b="0" i="0" u="none" strike="noStrike" kern="1200" cap="none" spc="50" normalizeH="0" baseline="0" noProof="0" dirty="0">
              <a:ln>
                <a:noFill/>
              </a:ln>
              <a:solidFill>
                <a:srgbClr val="F9BE6F"/>
              </a:solidFill>
              <a:effectLst/>
              <a:uLnTx/>
              <a:uFillTx/>
              <a:latin typeface="Bookman Old Style" panose="02050604050505020204" pitchFamily="18" charset="0"/>
              <a:ea typeface="+mn-ea"/>
              <a:cs typeface="+mn-cs"/>
            </a:endParaRPr>
          </a:p>
          <a:p>
            <a:pPr marL="342900" marR="0" lvl="0" indent="-342900" algn="r" defTabSz="914400" rtl="0" eaLnBrk="1" fontAlgn="auto" latinLnBrk="0" hangingPunct="1">
              <a:lnSpc>
                <a:spcPct val="100000"/>
              </a:lnSpc>
              <a:spcBef>
                <a:spcPts val="0"/>
              </a:spcBef>
              <a:spcAft>
                <a:spcPts val="0"/>
              </a:spcAft>
              <a:buClr>
                <a:schemeClr val="tx2"/>
              </a:buClr>
              <a:buSzTx/>
              <a:buFont typeface="Arial" pitchFamily="34" charset="0"/>
              <a:buChar char="•"/>
              <a:tabLst/>
              <a:defRPr/>
            </a:pPr>
            <a:endParaRPr kumimoji="0" lang="en-US" sz="1600" b="0" i="0" u="none" strike="noStrike" kern="1200" cap="none" spc="30" normalizeH="0" baseline="0" noProof="0" dirty="0">
              <a:ln>
                <a:noFill/>
              </a:ln>
              <a:solidFill>
                <a:srgbClr val="F9BE6F"/>
              </a:solidFill>
              <a:effectLst/>
              <a:uLnTx/>
              <a:uFillTx/>
              <a:latin typeface="Bookman Old Style" panose="02050604050505020204" pitchFamily="18" charset="0"/>
              <a:ea typeface="+mn-ea"/>
              <a:cs typeface="+mn-cs"/>
            </a:endParaRPr>
          </a:p>
          <a:p>
            <a:pPr marL="0" marR="0" lvl="0" indent="0" algn="r" defTabSz="914400" rtl="0" eaLnBrk="1" fontAlgn="auto" latinLnBrk="0" hangingPunct="1">
              <a:lnSpc>
                <a:spcPct val="100000"/>
              </a:lnSpc>
              <a:spcBef>
                <a:spcPts val="0"/>
              </a:spcBef>
              <a:spcAft>
                <a:spcPts val="0"/>
              </a:spcAft>
              <a:buClr>
                <a:schemeClr val="tx2"/>
              </a:buClr>
              <a:buSzTx/>
              <a:buFont typeface="Arial" pitchFamily="34" charset="0"/>
              <a:buNone/>
              <a:tabLst/>
              <a:defRPr/>
            </a:pPr>
            <a:r>
              <a:rPr kumimoji="0" lang="en-US" sz="1400" b="0" i="0" u="none" strike="noStrike" kern="1200" cap="none" spc="30" normalizeH="0" baseline="0" noProof="0" dirty="0">
                <a:ln>
                  <a:noFill/>
                </a:ln>
                <a:solidFill>
                  <a:srgbClr val="F9BE6F"/>
                </a:solidFill>
                <a:effectLst/>
                <a:uLnTx/>
                <a:uFillTx/>
                <a:latin typeface="Bookman Old Style" panose="02050604050505020204" pitchFamily="18" charset="0"/>
                <a:ea typeface="+mn-ea"/>
                <a:cs typeface="+mn-cs"/>
              </a:rPr>
              <a:t>Source: MC 532, box 80. folder 1, Schlesinger Library, Radcliffe Institute</a:t>
            </a:r>
            <a:endParaRPr kumimoji="0" lang="en-US" sz="1600" b="0" i="0" u="none" strike="noStrike" kern="1200" cap="none" spc="30" normalizeH="0" baseline="0" noProof="0" dirty="0">
              <a:ln>
                <a:noFill/>
              </a:ln>
              <a:solidFill>
                <a:srgbClr val="F9BE6F"/>
              </a:solidFill>
              <a:effectLst/>
              <a:uLnTx/>
              <a:uFillTx/>
              <a:latin typeface="Bookman Old Style" panose="02050604050505020204" pitchFamily="18" charset="0"/>
              <a:ea typeface="+mn-ea"/>
              <a:cs typeface="+mn-cs"/>
            </a:endParaRPr>
          </a:p>
        </p:txBody>
      </p:sp>
      <p:pic>
        <p:nvPicPr>
          <p:cNvPr id="2" name="Picture 2" descr="Handwritten letter from suffragist Hazel Hunkins to her mother. Letter dated January of 1917.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12333" y="152400"/>
            <a:ext cx="4267200" cy="55783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368425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title" idx="4294967295"/>
          </p:nvPr>
        </p:nvSpPr>
        <p:spPr>
          <a:xfrm>
            <a:off x="228600" y="838200"/>
            <a:ext cx="2819400" cy="1905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
                <a:schemeClr val="tx2"/>
              </a:buClr>
              <a:buSzTx/>
              <a:buFont typeface="Arial" pitchFamily="34" charset="0"/>
              <a:buNone/>
              <a:tabLst/>
              <a:defRPr/>
            </a:pPr>
            <a:r>
              <a:rPr kumimoji="0" lang="en-US" sz="1600" b="0" i="0" u="none" strike="noStrike" kern="1200" cap="none" spc="30" normalizeH="0" baseline="0" noProof="0" dirty="0">
                <a:ln>
                  <a:noFill/>
                </a:ln>
                <a:solidFill>
                  <a:srgbClr val="F9BE6F"/>
                </a:solidFill>
                <a:effectLst/>
                <a:uLnTx/>
                <a:uFillTx/>
                <a:latin typeface="Bookman Old Style" panose="02050604050505020204" pitchFamily="18" charset="0"/>
                <a:ea typeface="+mn-ea"/>
                <a:cs typeface="+mn-cs"/>
              </a:rPr>
              <a:t>Handwritten letter: </a:t>
            </a:r>
          </a:p>
          <a:p>
            <a:pPr marL="0" marR="0" lvl="0" indent="0" algn="r" defTabSz="914400" rtl="0" eaLnBrk="1" fontAlgn="auto" latinLnBrk="0" hangingPunct="1">
              <a:lnSpc>
                <a:spcPct val="100000"/>
              </a:lnSpc>
              <a:spcBef>
                <a:spcPts val="0"/>
              </a:spcBef>
              <a:spcAft>
                <a:spcPts val="0"/>
              </a:spcAft>
              <a:buClr>
                <a:schemeClr val="tx2"/>
              </a:buClr>
              <a:buSzTx/>
              <a:buFont typeface="Arial" pitchFamily="34" charset="0"/>
              <a:buNone/>
              <a:tabLst/>
              <a:defRPr/>
            </a:pPr>
            <a:r>
              <a:rPr kumimoji="0" lang="en-US" sz="1600" b="0" i="0" u="none" strike="noStrike" kern="1200" cap="none" spc="30" normalizeH="0" baseline="0" noProof="0" dirty="0">
                <a:ln>
                  <a:noFill/>
                </a:ln>
                <a:solidFill>
                  <a:srgbClr val="F9BE6F"/>
                </a:solidFill>
                <a:effectLst/>
                <a:uLnTx/>
                <a:uFillTx/>
                <a:latin typeface="Bookman Old Style" panose="02050604050505020204" pitchFamily="18" charset="0"/>
                <a:ea typeface="+mn-ea"/>
                <a:cs typeface="+mn-cs"/>
              </a:rPr>
              <a:t>Hazel Hunkins to Mother, January 1917. </a:t>
            </a:r>
          </a:p>
          <a:p>
            <a:pPr marL="0" marR="0" lvl="0" indent="0" algn="r" defTabSz="914400" rtl="0" eaLnBrk="1" fontAlgn="auto" latinLnBrk="0" hangingPunct="1">
              <a:lnSpc>
                <a:spcPct val="100000"/>
              </a:lnSpc>
              <a:spcBef>
                <a:spcPts val="0"/>
              </a:spcBef>
              <a:spcAft>
                <a:spcPts val="0"/>
              </a:spcAft>
              <a:buClr>
                <a:schemeClr val="tx2"/>
              </a:buClr>
              <a:buSzTx/>
              <a:buFont typeface="Arial" pitchFamily="34" charset="0"/>
              <a:buNone/>
              <a:tabLst/>
              <a:defRPr/>
            </a:pPr>
            <a:r>
              <a:rPr kumimoji="0" lang="en-US" sz="1600" b="0" i="0" u="none" strike="noStrike" kern="1200" cap="none" spc="30" normalizeH="0" baseline="0" noProof="0" dirty="0">
                <a:ln>
                  <a:noFill/>
                </a:ln>
                <a:solidFill>
                  <a:srgbClr val="F9BE6F"/>
                </a:solidFill>
                <a:effectLst/>
                <a:uLnTx/>
                <a:uFillTx/>
                <a:latin typeface="Bookman Old Style" panose="02050604050505020204" pitchFamily="18" charset="0"/>
                <a:ea typeface="+mn-ea"/>
                <a:cs typeface="+mn-cs"/>
              </a:rPr>
              <a:t>(Page 2/3) </a:t>
            </a:r>
            <a:endParaRPr kumimoji="0" lang="en-US" sz="1600" b="0" i="0" u="none" strike="noStrike" kern="1200" cap="none" spc="50" normalizeH="0" baseline="0" noProof="0" dirty="0">
              <a:ln>
                <a:noFill/>
              </a:ln>
              <a:solidFill>
                <a:srgbClr val="F9BE6F"/>
              </a:solidFill>
              <a:effectLst/>
              <a:uLnTx/>
              <a:uFillTx/>
              <a:latin typeface="Bookman Old Style" panose="02050604050505020204" pitchFamily="18" charset="0"/>
              <a:ea typeface="+mn-ea"/>
              <a:cs typeface="+mn-cs"/>
            </a:endParaRPr>
          </a:p>
          <a:p>
            <a:pPr marL="342900" marR="0" lvl="0" indent="-342900" algn="r" defTabSz="914400" rtl="0" eaLnBrk="1" fontAlgn="auto" latinLnBrk="0" hangingPunct="1">
              <a:lnSpc>
                <a:spcPct val="100000"/>
              </a:lnSpc>
              <a:spcBef>
                <a:spcPts val="0"/>
              </a:spcBef>
              <a:spcAft>
                <a:spcPts val="0"/>
              </a:spcAft>
              <a:buClr>
                <a:schemeClr val="tx2"/>
              </a:buClr>
              <a:buSzTx/>
              <a:buFont typeface="Arial" pitchFamily="34" charset="0"/>
              <a:buChar char="•"/>
              <a:tabLst/>
              <a:defRPr/>
            </a:pPr>
            <a:endParaRPr kumimoji="0" lang="en-US" sz="1600" b="0" i="0" u="none" strike="noStrike" kern="1200" cap="none" spc="30" normalizeH="0" baseline="0" noProof="0" dirty="0">
              <a:ln>
                <a:noFill/>
              </a:ln>
              <a:solidFill>
                <a:srgbClr val="F9BE6F"/>
              </a:solidFill>
              <a:effectLst/>
              <a:uLnTx/>
              <a:uFillTx/>
              <a:latin typeface="Bookman Old Style" panose="02050604050505020204" pitchFamily="18" charset="0"/>
              <a:ea typeface="+mn-ea"/>
              <a:cs typeface="+mn-cs"/>
            </a:endParaRPr>
          </a:p>
          <a:p>
            <a:pPr marL="0" marR="0" lvl="0" indent="0" algn="r" defTabSz="914400" rtl="0" eaLnBrk="1" fontAlgn="auto" latinLnBrk="0" hangingPunct="1">
              <a:lnSpc>
                <a:spcPct val="100000"/>
              </a:lnSpc>
              <a:spcBef>
                <a:spcPts val="0"/>
              </a:spcBef>
              <a:spcAft>
                <a:spcPts val="0"/>
              </a:spcAft>
              <a:buClr>
                <a:schemeClr val="tx2"/>
              </a:buClr>
              <a:buSzTx/>
              <a:buFont typeface="Arial" pitchFamily="34" charset="0"/>
              <a:buNone/>
              <a:tabLst/>
              <a:defRPr/>
            </a:pPr>
            <a:r>
              <a:rPr kumimoji="0" lang="en-US" sz="1400" b="0" i="0" u="none" strike="noStrike" kern="1200" cap="none" spc="30" normalizeH="0" baseline="0" noProof="0" dirty="0">
                <a:ln>
                  <a:noFill/>
                </a:ln>
                <a:solidFill>
                  <a:srgbClr val="F9BE6F"/>
                </a:solidFill>
                <a:effectLst/>
                <a:uLnTx/>
                <a:uFillTx/>
                <a:latin typeface="Bookman Old Style" panose="02050604050505020204" pitchFamily="18" charset="0"/>
                <a:ea typeface="+mn-ea"/>
                <a:cs typeface="+mn-cs"/>
              </a:rPr>
              <a:t>Source: MC 532, box 80, </a:t>
            </a:r>
          </a:p>
          <a:p>
            <a:pPr marL="0" marR="0" lvl="0" indent="0" algn="r" defTabSz="914400" rtl="0" eaLnBrk="1" fontAlgn="auto" latinLnBrk="0" hangingPunct="1">
              <a:lnSpc>
                <a:spcPct val="100000"/>
              </a:lnSpc>
              <a:spcBef>
                <a:spcPts val="0"/>
              </a:spcBef>
              <a:spcAft>
                <a:spcPts val="0"/>
              </a:spcAft>
              <a:buClr>
                <a:schemeClr val="tx2"/>
              </a:buClr>
              <a:buSzTx/>
              <a:buFont typeface="Arial" pitchFamily="34" charset="0"/>
              <a:buNone/>
              <a:tabLst/>
              <a:defRPr/>
            </a:pPr>
            <a:r>
              <a:rPr kumimoji="0" lang="en-US" sz="1400" b="0" i="0" u="none" strike="noStrike" kern="1200" cap="none" spc="30" normalizeH="0" baseline="0" noProof="0" dirty="0">
                <a:ln>
                  <a:noFill/>
                </a:ln>
                <a:solidFill>
                  <a:srgbClr val="F9BE6F"/>
                </a:solidFill>
                <a:effectLst/>
                <a:uLnTx/>
                <a:uFillTx/>
                <a:latin typeface="Bookman Old Style" panose="02050604050505020204" pitchFamily="18" charset="0"/>
                <a:ea typeface="+mn-ea"/>
                <a:cs typeface="+mn-cs"/>
              </a:rPr>
              <a:t>folder 1, Schlesinger Library, Radcliffe Institute</a:t>
            </a:r>
            <a:endParaRPr kumimoji="0" lang="en-US" sz="1600" b="0" i="0" u="none" strike="noStrike" kern="1200" cap="none" spc="30" normalizeH="0" baseline="0" noProof="0" dirty="0">
              <a:ln>
                <a:noFill/>
              </a:ln>
              <a:solidFill>
                <a:srgbClr val="F9BE6F"/>
              </a:solidFill>
              <a:effectLst/>
              <a:uLnTx/>
              <a:uFillTx/>
              <a:latin typeface="Bookman Old Style" panose="02050604050505020204" pitchFamily="18" charset="0"/>
              <a:ea typeface="+mn-ea"/>
              <a:cs typeface="+mn-cs"/>
            </a:endParaRPr>
          </a:p>
        </p:txBody>
      </p:sp>
      <p:pic>
        <p:nvPicPr>
          <p:cNvPr id="2050" name="Picture 2" descr="Handwritten letter from suffragist Hazel Hunkins to her mother. Letter dated January of 1917. "/>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3429000" y="76200"/>
            <a:ext cx="4282480" cy="571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904337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title" idx="4294967295"/>
          </p:nvPr>
        </p:nvSpPr>
        <p:spPr>
          <a:xfrm>
            <a:off x="152400" y="914400"/>
            <a:ext cx="3048000" cy="1905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
                <a:schemeClr val="tx2"/>
              </a:buClr>
              <a:buSzTx/>
              <a:buFont typeface="Arial" pitchFamily="34" charset="0"/>
              <a:buNone/>
              <a:tabLst/>
              <a:defRPr/>
            </a:pPr>
            <a:r>
              <a:rPr kumimoji="0" lang="en-US" sz="1600" b="0" i="0" u="none" strike="noStrike" kern="1200" cap="none" spc="30" normalizeH="0" baseline="0" noProof="0" dirty="0">
                <a:ln>
                  <a:noFill/>
                </a:ln>
                <a:solidFill>
                  <a:srgbClr val="F9BE6F"/>
                </a:solidFill>
                <a:effectLst/>
                <a:uLnTx/>
                <a:uFillTx/>
                <a:latin typeface="Bookman Old Style" panose="02050604050505020204" pitchFamily="18" charset="0"/>
                <a:ea typeface="+mn-ea"/>
                <a:cs typeface="+mn-cs"/>
              </a:rPr>
              <a:t>Handwritten letter: </a:t>
            </a:r>
          </a:p>
          <a:p>
            <a:pPr marL="0" marR="0" lvl="0" indent="0" algn="r" defTabSz="914400" rtl="0" eaLnBrk="1" fontAlgn="auto" latinLnBrk="0" hangingPunct="1">
              <a:lnSpc>
                <a:spcPct val="100000"/>
              </a:lnSpc>
              <a:spcBef>
                <a:spcPts val="0"/>
              </a:spcBef>
              <a:spcAft>
                <a:spcPts val="0"/>
              </a:spcAft>
              <a:buClr>
                <a:schemeClr val="tx2"/>
              </a:buClr>
              <a:buSzTx/>
              <a:buFont typeface="Arial" pitchFamily="34" charset="0"/>
              <a:buNone/>
              <a:tabLst/>
              <a:defRPr/>
            </a:pPr>
            <a:r>
              <a:rPr kumimoji="0" lang="en-US" sz="1600" b="0" i="0" u="none" strike="noStrike" kern="1200" cap="none" spc="30" normalizeH="0" baseline="0" noProof="0" dirty="0">
                <a:ln>
                  <a:noFill/>
                </a:ln>
                <a:solidFill>
                  <a:srgbClr val="F9BE6F"/>
                </a:solidFill>
                <a:effectLst/>
                <a:uLnTx/>
                <a:uFillTx/>
                <a:latin typeface="Bookman Old Style" panose="02050604050505020204" pitchFamily="18" charset="0"/>
                <a:ea typeface="+mn-ea"/>
                <a:cs typeface="+mn-cs"/>
              </a:rPr>
              <a:t>Hazel Hunkins to Mother, January 1917. </a:t>
            </a:r>
          </a:p>
          <a:p>
            <a:pPr marL="0" marR="0" lvl="0" indent="0" algn="r" defTabSz="914400" rtl="0" eaLnBrk="1" fontAlgn="auto" latinLnBrk="0" hangingPunct="1">
              <a:lnSpc>
                <a:spcPct val="100000"/>
              </a:lnSpc>
              <a:spcBef>
                <a:spcPts val="0"/>
              </a:spcBef>
              <a:spcAft>
                <a:spcPts val="0"/>
              </a:spcAft>
              <a:buClr>
                <a:schemeClr val="tx2"/>
              </a:buClr>
              <a:buSzTx/>
              <a:buFont typeface="Arial" pitchFamily="34" charset="0"/>
              <a:buNone/>
              <a:tabLst/>
              <a:defRPr/>
            </a:pPr>
            <a:r>
              <a:rPr kumimoji="0" lang="en-US" sz="1600" b="0" i="0" u="none" strike="noStrike" kern="1200" cap="none" spc="30" normalizeH="0" baseline="0" noProof="0" dirty="0">
                <a:ln>
                  <a:noFill/>
                </a:ln>
                <a:solidFill>
                  <a:srgbClr val="F9BE6F"/>
                </a:solidFill>
                <a:effectLst/>
                <a:uLnTx/>
                <a:uFillTx/>
                <a:latin typeface="Bookman Old Style" panose="02050604050505020204" pitchFamily="18" charset="0"/>
                <a:ea typeface="+mn-ea"/>
                <a:cs typeface="+mn-cs"/>
              </a:rPr>
              <a:t>(Page 3/3) </a:t>
            </a:r>
            <a:endParaRPr kumimoji="0" lang="en-US" sz="1600" b="0" i="0" u="none" strike="noStrike" kern="1200" cap="none" spc="50" normalizeH="0" baseline="0" noProof="0" dirty="0">
              <a:ln>
                <a:noFill/>
              </a:ln>
              <a:solidFill>
                <a:srgbClr val="F9BE6F"/>
              </a:solidFill>
              <a:effectLst/>
              <a:uLnTx/>
              <a:uFillTx/>
              <a:latin typeface="Bookman Old Style" panose="02050604050505020204" pitchFamily="18" charset="0"/>
              <a:ea typeface="+mn-ea"/>
              <a:cs typeface="+mn-cs"/>
            </a:endParaRPr>
          </a:p>
          <a:p>
            <a:pPr marL="342900" marR="0" lvl="0" indent="-342900" algn="r" defTabSz="914400" rtl="0" eaLnBrk="1" fontAlgn="auto" latinLnBrk="0" hangingPunct="1">
              <a:lnSpc>
                <a:spcPct val="100000"/>
              </a:lnSpc>
              <a:spcBef>
                <a:spcPts val="0"/>
              </a:spcBef>
              <a:spcAft>
                <a:spcPts val="0"/>
              </a:spcAft>
              <a:buClr>
                <a:schemeClr val="tx2"/>
              </a:buClr>
              <a:buSzTx/>
              <a:buFont typeface="Arial" pitchFamily="34" charset="0"/>
              <a:buChar char="•"/>
              <a:tabLst/>
              <a:defRPr/>
            </a:pPr>
            <a:endParaRPr kumimoji="0" lang="en-US" sz="1600" b="0" i="0" u="none" strike="noStrike" kern="1200" cap="none" spc="30" normalizeH="0" baseline="0" noProof="0" dirty="0">
              <a:ln>
                <a:noFill/>
              </a:ln>
              <a:solidFill>
                <a:srgbClr val="F9BE6F"/>
              </a:solidFill>
              <a:effectLst/>
              <a:uLnTx/>
              <a:uFillTx/>
              <a:latin typeface="Bookman Old Style" panose="02050604050505020204" pitchFamily="18" charset="0"/>
              <a:ea typeface="+mn-ea"/>
              <a:cs typeface="+mn-cs"/>
            </a:endParaRPr>
          </a:p>
          <a:p>
            <a:pPr marL="0" marR="0" lvl="0" indent="0" algn="r" defTabSz="914400" rtl="0" eaLnBrk="1" fontAlgn="auto" latinLnBrk="0" hangingPunct="1">
              <a:lnSpc>
                <a:spcPct val="100000"/>
              </a:lnSpc>
              <a:spcBef>
                <a:spcPts val="0"/>
              </a:spcBef>
              <a:spcAft>
                <a:spcPts val="0"/>
              </a:spcAft>
              <a:buClr>
                <a:schemeClr val="tx2"/>
              </a:buClr>
              <a:buSzTx/>
              <a:buFont typeface="Arial" pitchFamily="34" charset="0"/>
              <a:buNone/>
              <a:tabLst/>
              <a:defRPr/>
            </a:pPr>
            <a:r>
              <a:rPr kumimoji="0" lang="en-US" sz="1400" b="0" i="0" u="none" strike="noStrike" kern="1200" cap="none" spc="30" normalizeH="0" baseline="0" noProof="0" dirty="0">
                <a:ln>
                  <a:noFill/>
                </a:ln>
                <a:solidFill>
                  <a:srgbClr val="F9BE6F"/>
                </a:solidFill>
                <a:effectLst/>
                <a:uLnTx/>
                <a:uFillTx/>
                <a:latin typeface="Bookman Old Style" panose="02050604050505020204" pitchFamily="18" charset="0"/>
                <a:ea typeface="+mn-ea"/>
                <a:cs typeface="+mn-cs"/>
              </a:rPr>
              <a:t>Source: MC 532, box 80. folder 1, Schlesinger Library, Radcliffe Institute</a:t>
            </a:r>
            <a:endParaRPr kumimoji="0" lang="en-US" sz="1600" b="0" i="0" u="none" strike="noStrike" kern="1200" cap="none" spc="30" normalizeH="0" baseline="0" noProof="0" dirty="0">
              <a:ln>
                <a:noFill/>
              </a:ln>
              <a:solidFill>
                <a:srgbClr val="F9BE6F"/>
              </a:solidFill>
              <a:effectLst/>
              <a:uLnTx/>
              <a:uFillTx/>
              <a:latin typeface="Bookman Old Style" panose="02050604050505020204" pitchFamily="18" charset="0"/>
              <a:ea typeface="+mn-ea"/>
              <a:cs typeface="+mn-cs"/>
            </a:endParaRPr>
          </a:p>
        </p:txBody>
      </p:sp>
      <p:pic>
        <p:nvPicPr>
          <p:cNvPr id="3074" name="Picture 2" descr="Handwritten letter from suffragist Hazel Hunkins to her mother. Letter dated January of 1917. "/>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3439886" y="152400"/>
            <a:ext cx="4442397" cy="571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220130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title" idx="4294967295"/>
          </p:nvPr>
        </p:nvSpPr>
        <p:spPr>
          <a:xfrm>
            <a:off x="228600" y="838200"/>
            <a:ext cx="2819400" cy="1905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
                <a:schemeClr val="tx2"/>
              </a:buClr>
              <a:buSzTx/>
              <a:buFont typeface="Arial" pitchFamily="34" charset="0"/>
              <a:buNone/>
              <a:tabLst/>
              <a:defRPr/>
            </a:pPr>
            <a:r>
              <a:rPr kumimoji="0" lang="en-US" sz="1600" b="0" i="0" u="none" strike="noStrike" kern="1200" cap="none" spc="30" normalizeH="0" baseline="0" noProof="0" dirty="0">
                <a:ln>
                  <a:noFill/>
                </a:ln>
                <a:solidFill>
                  <a:srgbClr val="F9BE6F"/>
                </a:solidFill>
                <a:effectLst/>
                <a:uLnTx/>
                <a:uFillTx/>
                <a:latin typeface="Bookman Old Style" panose="02050604050505020204" pitchFamily="18" charset="0"/>
                <a:ea typeface="+mn-ea"/>
                <a:cs typeface="+mn-cs"/>
              </a:rPr>
              <a:t>“Women Voters Day on the Picket Line,” February 14, 1917.</a:t>
            </a:r>
          </a:p>
          <a:p>
            <a:pPr marL="342900" marR="0" lvl="0" indent="-342900" algn="r" defTabSz="914400" rtl="0" eaLnBrk="1" fontAlgn="auto" latinLnBrk="0" hangingPunct="1">
              <a:lnSpc>
                <a:spcPct val="100000"/>
              </a:lnSpc>
              <a:spcBef>
                <a:spcPts val="0"/>
              </a:spcBef>
              <a:spcAft>
                <a:spcPts val="0"/>
              </a:spcAft>
              <a:buClr>
                <a:schemeClr val="tx2"/>
              </a:buClr>
              <a:buSzTx/>
              <a:buFont typeface="Arial" pitchFamily="34" charset="0"/>
              <a:buChar char="•"/>
              <a:tabLst/>
              <a:defRPr/>
            </a:pPr>
            <a:endParaRPr kumimoji="0" lang="en-US" sz="1600" b="0" i="0" u="none" strike="noStrike" kern="1200" cap="none" spc="30" normalizeH="0" baseline="0" noProof="0" dirty="0">
              <a:ln>
                <a:noFill/>
              </a:ln>
              <a:solidFill>
                <a:srgbClr val="F9BE6F"/>
              </a:solidFill>
              <a:effectLst/>
              <a:uLnTx/>
              <a:uFillTx/>
              <a:latin typeface="Bookman Old Style" panose="02050604050505020204" pitchFamily="18" charset="0"/>
              <a:ea typeface="+mn-ea"/>
              <a:cs typeface="+mn-cs"/>
            </a:endParaRPr>
          </a:p>
          <a:p>
            <a:pPr marL="0" marR="0" lvl="0" indent="0" algn="r" defTabSz="914400" rtl="0" eaLnBrk="1" fontAlgn="auto" latinLnBrk="0" hangingPunct="1">
              <a:lnSpc>
                <a:spcPct val="100000"/>
              </a:lnSpc>
              <a:spcBef>
                <a:spcPts val="0"/>
              </a:spcBef>
              <a:spcAft>
                <a:spcPts val="0"/>
              </a:spcAft>
              <a:buClr>
                <a:schemeClr val="tx2"/>
              </a:buClr>
              <a:buSzTx/>
              <a:buFont typeface="Arial" pitchFamily="34" charset="0"/>
              <a:buNone/>
              <a:tabLst/>
              <a:defRPr/>
            </a:pPr>
            <a:r>
              <a:rPr kumimoji="0" lang="en-US" sz="1400" b="0" i="0" u="none" strike="noStrike" kern="1200" cap="none" spc="30" normalizeH="0" baseline="0" noProof="0" dirty="0">
                <a:ln>
                  <a:noFill/>
                </a:ln>
                <a:solidFill>
                  <a:srgbClr val="F9BE6F"/>
                </a:solidFill>
                <a:effectLst/>
                <a:uLnTx/>
                <a:uFillTx/>
                <a:latin typeface="Bookman Old Style" panose="02050604050505020204" pitchFamily="18" charset="0"/>
                <a:ea typeface="+mn-ea"/>
                <a:cs typeface="+mn-cs"/>
              </a:rPr>
              <a:t>Source: National Woman’s Party Records, Group I, Container I:160, Folder: Pickets, 1917, Library of Congress Prints and Photographs Division, Washington, D.C</a:t>
            </a:r>
            <a:r>
              <a:rPr kumimoji="0" lang="en-US" sz="1600" b="0" i="0" u="none" strike="noStrike" kern="1200" cap="none" spc="30" normalizeH="0" baseline="0" noProof="0" dirty="0">
                <a:ln>
                  <a:noFill/>
                </a:ln>
                <a:solidFill>
                  <a:srgbClr val="F9BE6F"/>
                </a:solidFill>
                <a:effectLst/>
                <a:uLnTx/>
                <a:uFillTx/>
                <a:latin typeface="+mn-lt"/>
                <a:ea typeface="+mn-ea"/>
                <a:cs typeface="+mn-cs"/>
              </a:rPr>
              <a:t>.</a:t>
            </a:r>
            <a:endParaRPr kumimoji="0" lang="en-US" sz="1600" b="0" i="0" u="none" strike="noStrike" kern="1200" cap="none" spc="50" normalizeH="0" baseline="0" noProof="0" dirty="0">
              <a:ln>
                <a:noFill/>
              </a:ln>
              <a:solidFill>
                <a:srgbClr val="F9BE6F"/>
              </a:solidFill>
              <a:effectLst/>
              <a:uLnTx/>
              <a:uFillTx/>
              <a:latin typeface="Footlight MT Light" panose="0204060206030A020304" pitchFamily="18" charset="0"/>
              <a:ea typeface="+mj-ea"/>
              <a:cs typeface="+mj-cs"/>
            </a:endParaRPr>
          </a:p>
        </p:txBody>
      </p:sp>
      <p:pic>
        <p:nvPicPr>
          <p:cNvPr id="4098" name="Picture 2" descr="A single file line of women walking down a city street holding American flags and Suffragette flags. "/>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3276600" y="381000"/>
            <a:ext cx="4953000" cy="479384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126475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title" idx="4294967295"/>
          </p:nvPr>
        </p:nvSpPr>
        <p:spPr>
          <a:xfrm>
            <a:off x="533400" y="4789488"/>
            <a:ext cx="8077200" cy="1905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chemeClr val="tx2"/>
              </a:buClr>
              <a:buSzTx/>
              <a:buFont typeface="Arial" pitchFamily="34" charset="0"/>
              <a:buNone/>
              <a:tabLst/>
              <a:defRPr/>
            </a:pPr>
            <a:r>
              <a:rPr kumimoji="0" lang="en-US" sz="1600" b="0" i="0" u="none" strike="noStrike" kern="1200" cap="none" spc="30" normalizeH="0" baseline="0" noProof="0" dirty="0">
                <a:ln>
                  <a:noFill/>
                </a:ln>
                <a:solidFill>
                  <a:srgbClr val="F9BE6F"/>
                </a:solidFill>
                <a:effectLst/>
                <a:uLnTx/>
                <a:uFillTx/>
                <a:latin typeface="Bookman Old Style" panose="02050604050505020204" pitchFamily="18" charset="0"/>
                <a:ea typeface="+mn-ea"/>
                <a:cs typeface="+mn-cs"/>
              </a:rPr>
              <a:t>“Penn[</a:t>
            </a:r>
            <a:r>
              <a:rPr kumimoji="0" lang="en-US" sz="1600" b="0" i="0" u="none" strike="noStrike" kern="1200" cap="none" spc="30" normalizeH="0" baseline="0" noProof="0" dirty="0" err="1">
                <a:ln>
                  <a:noFill/>
                </a:ln>
                <a:solidFill>
                  <a:srgbClr val="F9BE6F"/>
                </a:solidFill>
                <a:effectLst/>
                <a:uLnTx/>
                <a:uFillTx/>
                <a:latin typeface="Bookman Old Style" panose="02050604050505020204" pitchFamily="18" charset="0"/>
                <a:ea typeface="+mn-ea"/>
                <a:cs typeface="+mn-cs"/>
              </a:rPr>
              <a:t>sylvania</a:t>
            </a:r>
            <a:r>
              <a:rPr kumimoji="0" lang="en-US" sz="1600" b="0" i="0" u="none" strike="noStrike" kern="1200" cap="none" spc="30" normalizeH="0" baseline="0" noProof="0" dirty="0">
                <a:ln>
                  <a:noFill/>
                </a:ln>
                <a:solidFill>
                  <a:srgbClr val="F9BE6F"/>
                </a:solidFill>
                <a:effectLst/>
                <a:uLnTx/>
                <a:uFillTx/>
                <a:latin typeface="Bookman Old Style" panose="02050604050505020204" pitchFamily="18" charset="0"/>
                <a:ea typeface="+mn-ea"/>
                <a:cs typeface="+mn-cs"/>
              </a:rPr>
              <a:t>] on the Picket Line,” 1917, Harris and Ewing, photographer. </a:t>
            </a:r>
          </a:p>
          <a:p>
            <a:pPr marL="0" marR="0" lvl="0" indent="-342900" algn="l" defTabSz="914400" rtl="0" eaLnBrk="1" fontAlgn="auto" latinLnBrk="0" hangingPunct="1">
              <a:lnSpc>
                <a:spcPct val="100000"/>
              </a:lnSpc>
              <a:spcBef>
                <a:spcPts val="0"/>
              </a:spcBef>
              <a:spcAft>
                <a:spcPts val="0"/>
              </a:spcAft>
              <a:buClr>
                <a:schemeClr val="tx2"/>
              </a:buClr>
              <a:buSzTx/>
              <a:buFont typeface="Arial" pitchFamily="34" charset="0"/>
              <a:buChar char="•"/>
              <a:tabLst/>
              <a:defRPr/>
            </a:pPr>
            <a:endParaRPr kumimoji="0" lang="en-US" sz="1600" b="0" i="0" u="none" strike="noStrike" kern="1200" cap="none" spc="30" normalizeH="0" baseline="0" noProof="0" dirty="0">
              <a:ln>
                <a:noFill/>
              </a:ln>
              <a:solidFill>
                <a:srgbClr val="F9BE6F"/>
              </a:solidFill>
              <a:effectLst/>
              <a:uLnTx/>
              <a:uFillTx/>
              <a:latin typeface="Bookman Old Style" panose="02050604050505020204" pitchFamily="18" charset="0"/>
              <a:ea typeface="+mn-ea"/>
              <a:cs typeface="+mn-cs"/>
            </a:endParaRPr>
          </a:p>
          <a:p>
            <a:pPr marL="0" marR="0" lvl="0" indent="0" algn="l" defTabSz="914400" rtl="0" eaLnBrk="1" fontAlgn="auto" latinLnBrk="0" hangingPunct="1">
              <a:lnSpc>
                <a:spcPct val="100000"/>
              </a:lnSpc>
              <a:spcBef>
                <a:spcPts val="0"/>
              </a:spcBef>
              <a:spcAft>
                <a:spcPts val="0"/>
              </a:spcAft>
              <a:buClr>
                <a:schemeClr val="tx2"/>
              </a:buClr>
              <a:buSzTx/>
              <a:buFont typeface="Arial" pitchFamily="34" charset="0"/>
              <a:buNone/>
              <a:tabLst/>
              <a:defRPr/>
            </a:pPr>
            <a:r>
              <a:rPr kumimoji="0" lang="en-US" sz="1400" b="0" i="0" u="none" strike="noStrike" kern="1200" cap="none" spc="30" normalizeH="0" baseline="0" noProof="0" dirty="0">
                <a:ln>
                  <a:noFill/>
                </a:ln>
                <a:solidFill>
                  <a:srgbClr val="F9BE6F"/>
                </a:solidFill>
                <a:effectLst/>
                <a:uLnTx/>
                <a:uFillTx/>
                <a:latin typeface="Bookman Old Style" panose="02050604050505020204" pitchFamily="18" charset="0"/>
                <a:ea typeface="+mn-ea"/>
                <a:cs typeface="+mn-cs"/>
              </a:rPr>
              <a:t>Source: Harris &amp; Ewing Collection, Prints and Photographs Division, Washington, D.C. </a:t>
            </a:r>
            <a:r>
              <a:rPr kumimoji="0" lang="en-US" sz="1400" b="0" i="0" u="sng" strike="noStrike" kern="1200" cap="none" spc="30" normalizeH="0" baseline="0" noProof="0" dirty="0">
                <a:ln>
                  <a:noFill/>
                </a:ln>
                <a:solidFill>
                  <a:srgbClr val="F9BE6F"/>
                </a:solidFill>
                <a:effectLst/>
                <a:uLnTx/>
                <a:uFillTx/>
                <a:latin typeface="Bookman Old Style" panose="02050604050505020204" pitchFamily="18" charset="0"/>
                <a:ea typeface="+mn-ea"/>
                <a:cs typeface="+mn-cs"/>
              </a:rPr>
              <a:t>http://www.loc.gov/item/mnwp000212/ </a:t>
            </a:r>
            <a:endParaRPr kumimoji="0" lang="en-US" sz="1400" b="0" i="0" u="none" strike="noStrike" kern="1200" cap="none" spc="50" normalizeH="0" baseline="0" noProof="0" dirty="0">
              <a:ln>
                <a:noFill/>
              </a:ln>
              <a:solidFill>
                <a:srgbClr val="F9BE6F"/>
              </a:solidFill>
              <a:effectLst/>
              <a:uLnTx/>
              <a:uFillTx/>
              <a:latin typeface="Bookman Old Style" panose="02050604050505020204" pitchFamily="18" charset="0"/>
              <a:ea typeface="+mj-ea"/>
              <a:cs typeface="+mj-cs"/>
            </a:endParaRPr>
          </a:p>
        </p:txBody>
      </p:sp>
      <p:pic>
        <p:nvPicPr>
          <p:cNvPr id="5122" name="Picture 2" descr="A line of women standing in front of the White House. Women are wearing dresses that end above the ankle, black boots, suffragist sashes, and hats. All women hold Suffragette flags and one woman holds a sign that reads, &quot;Mr. President, how long must women wait for liberty?&quot;"/>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2042" t="4972" r="2538"/>
          <a:stretch/>
        </p:blipFill>
        <p:spPr bwMode="auto">
          <a:xfrm>
            <a:off x="1081889" y="525100"/>
            <a:ext cx="6980222" cy="42101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099792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title" idx="4294967295"/>
          </p:nvPr>
        </p:nvSpPr>
        <p:spPr>
          <a:xfrm>
            <a:off x="533400" y="838200"/>
            <a:ext cx="3048000" cy="1905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
                <a:schemeClr val="tx2"/>
              </a:buClr>
              <a:buSzTx/>
              <a:buFont typeface="Arial" pitchFamily="34" charset="0"/>
              <a:buNone/>
              <a:tabLst/>
              <a:defRPr/>
            </a:pPr>
            <a:r>
              <a:rPr kumimoji="0" lang="en-US" sz="1600" b="0" i="0" u="none" strike="noStrike" kern="1200" cap="none" spc="30" normalizeH="0" baseline="0" noProof="0" dirty="0">
                <a:ln>
                  <a:noFill/>
                </a:ln>
                <a:solidFill>
                  <a:srgbClr val="F9BE6F"/>
                </a:solidFill>
                <a:effectLst/>
                <a:uLnTx/>
                <a:uFillTx/>
                <a:latin typeface="Bookman Old Style" panose="02050604050505020204" pitchFamily="18" charset="0"/>
                <a:ea typeface="+mn-ea"/>
                <a:cs typeface="+mn-cs"/>
              </a:rPr>
              <a:t>“Angry Men Tear Up Women’s Banners,” </a:t>
            </a:r>
            <a:r>
              <a:rPr kumimoji="0" lang="en-US" sz="1600" b="0" i="1" u="none" strike="noStrike" kern="1200" cap="none" spc="30" normalizeH="0" baseline="0" noProof="0" dirty="0">
                <a:ln>
                  <a:noFill/>
                </a:ln>
                <a:solidFill>
                  <a:srgbClr val="F9BE6F"/>
                </a:solidFill>
                <a:effectLst/>
                <a:uLnTx/>
                <a:uFillTx/>
                <a:latin typeface="Bookman Old Style" panose="02050604050505020204" pitchFamily="18" charset="0"/>
                <a:ea typeface="+mn-ea"/>
                <a:cs typeface="+mn-cs"/>
              </a:rPr>
              <a:t>New Iberia </a:t>
            </a:r>
            <a:r>
              <a:rPr kumimoji="0" lang="en-US" sz="1600" b="0" i="0" u="none" strike="noStrike" kern="1200" cap="none" spc="30" normalizeH="0" baseline="0" noProof="0" dirty="0">
                <a:ln>
                  <a:noFill/>
                </a:ln>
                <a:solidFill>
                  <a:srgbClr val="F9BE6F"/>
                </a:solidFill>
                <a:effectLst/>
                <a:uLnTx/>
                <a:uFillTx/>
                <a:latin typeface="Bookman Old Style" panose="02050604050505020204" pitchFamily="18" charset="0"/>
                <a:ea typeface="+mn-ea"/>
                <a:cs typeface="+mn-cs"/>
              </a:rPr>
              <a:t>[Louisiana]</a:t>
            </a:r>
            <a:r>
              <a:rPr kumimoji="0" lang="en-US" sz="1600" b="0" i="1" u="none" strike="noStrike" kern="1200" cap="none" spc="30" normalizeH="0" baseline="0" noProof="0" dirty="0">
                <a:ln>
                  <a:noFill/>
                </a:ln>
                <a:solidFill>
                  <a:srgbClr val="F9BE6F"/>
                </a:solidFill>
                <a:effectLst/>
                <a:uLnTx/>
                <a:uFillTx/>
                <a:latin typeface="Bookman Old Style" panose="02050604050505020204" pitchFamily="18" charset="0"/>
                <a:ea typeface="+mn-ea"/>
                <a:cs typeface="+mn-cs"/>
              </a:rPr>
              <a:t> Enterprise</a:t>
            </a:r>
            <a:r>
              <a:rPr kumimoji="0" lang="en-US" sz="1600" b="0" i="0" u="none" strike="noStrike" kern="1200" cap="none" spc="30" normalizeH="0" baseline="0" noProof="0" dirty="0">
                <a:ln>
                  <a:noFill/>
                </a:ln>
                <a:solidFill>
                  <a:srgbClr val="F9BE6F"/>
                </a:solidFill>
                <a:effectLst/>
                <a:uLnTx/>
                <a:uFillTx/>
                <a:latin typeface="Bookman Old Style" panose="02050604050505020204" pitchFamily="18" charset="0"/>
                <a:ea typeface="+mn-ea"/>
                <a:cs typeface="+mn-cs"/>
              </a:rPr>
              <a:t>, June 23, 1917 </a:t>
            </a:r>
          </a:p>
          <a:p>
            <a:pPr marL="0" marR="0" lvl="0" indent="0" algn="r" defTabSz="914400" rtl="0" eaLnBrk="1" fontAlgn="auto" latinLnBrk="0" hangingPunct="1">
              <a:lnSpc>
                <a:spcPct val="100000"/>
              </a:lnSpc>
              <a:spcBef>
                <a:spcPts val="0"/>
              </a:spcBef>
              <a:spcAft>
                <a:spcPts val="0"/>
              </a:spcAft>
              <a:buClr>
                <a:schemeClr val="tx2"/>
              </a:buClr>
              <a:buSzTx/>
              <a:buFont typeface="Arial" pitchFamily="34" charset="0"/>
              <a:buNone/>
              <a:tabLst/>
              <a:defRPr/>
            </a:pPr>
            <a:endParaRPr kumimoji="0" lang="en-US" sz="1600" b="0" i="0" u="none" strike="noStrike" kern="1200" cap="none" spc="30" normalizeH="0" baseline="0" noProof="0" dirty="0">
              <a:ln>
                <a:noFill/>
              </a:ln>
              <a:solidFill>
                <a:srgbClr val="F9BE6F"/>
              </a:solidFill>
              <a:effectLst/>
              <a:uLnTx/>
              <a:uFillTx/>
              <a:latin typeface="Bookman Old Style" panose="02050604050505020204" pitchFamily="18" charset="0"/>
              <a:ea typeface="+mn-ea"/>
              <a:cs typeface="+mn-cs"/>
            </a:endParaRPr>
          </a:p>
          <a:p>
            <a:pPr marL="0" marR="0" lvl="0" indent="0" algn="r" defTabSz="914400" rtl="0" eaLnBrk="1" fontAlgn="auto" latinLnBrk="0" hangingPunct="1">
              <a:lnSpc>
                <a:spcPct val="100000"/>
              </a:lnSpc>
              <a:spcBef>
                <a:spcPts val="0"/>
              </a:spcBef>
              <a:spcAft>
                <a:spcPts val="0"/>
              </a:spcAft>
              <a:buClr>
                <a:schemeClr val="tx2"/>
              </a:buClr>
              <a:buSzTx/>
              <a:buFont typeface="Arial" pitchFamily="34" charset="0"/>
              <a:buNone/>
              <a:tabLst/>
              <a:defRPr/>
            </a:pPr>
            <a:r>
              <a:rPr kumimoji="0" lang="en-US" sz="1400" b="0" i="0" u="none" strike="noStrike" kern="1200" cap="none" spc="30" normalizeH="0" baseline="0" noProof="0" dirty="0">
                <a:ln>
                  <a:noFill/>
                </a:ln>
                <a:solidFill>
                  <a:srgbClr val="F9BE6F"/>
                </a:solidFill>
                <a:effectLst/>
                <a:uLnTx/>
                <a:uFillTx/>
                <a:latin typeface="Bookman Old Style" panose="02050604050505020204" pitchFamily="18" charset="0"/>
                <a:ea typeface="+mn-ea"/>
                <a:cs typeface="+mn-cs"/>
              </a:rPr>
              <a:t>The full page is available at </a:t>
            </a:r>
            <a:r>
              <a:rPr kumimoji="0" lang="en-US" sz="1400" b="0" i="0" u="sng" strike="noStrike" kern="1200" cap="none" spc="30" normalizeH="0" baseline="0" noProof="0" dirty="0">
                <a:ln>
                  <a:noFill/>
                </a:ln>
                <a:solidFill>
                  <a:srgbClr val="F9BE6F"/>
                </a:solidFill>
                <a:effectLst/>
                <a:uLnTx/>
                <a:uFillTx/>
                <a:latin typeface="Bookman Old Style" panose="02050604050505020204" pitchFamily="18" charset="0"/>
                <a:ea typeface="+mn-ea"/>
                <a:cs typeface="+mn-cs"/>
              </a:rPr>
              <a:t>http://chroniclingamerica.loc.gov/lccn/sn88064328/1917-06-23/ed-1/seq-1.pdf </a:t>
            </a:r>
            <a:r>
              <a:rPr kumimoji="0" lang="en-US" sz="1400" b="0" i="0" u="none" strike="noStrike" kern="1200" cap="none" spc="30" normalizeH="0" baseline="0" noProof="0" dirty="0">
                <a:ln>
                  <a:noFill/>
                </a:ln>
                <a:solidFill>
                  <a:srgbClr val="F9BE6F"/>
                </a:solidFill>
                <a:effectLst/>
                <a:uLnTx/>
                <a:uFillTx/>
                <a:latin typeface="Bookman Old Style" panose="02050604050505020204" pitchFamily="18" charset="0"/>
                <a:ea typeface="+mn-ea"/>
                <a:cs typeface="+mn-cs"/>
              </a:rPr>
              <a:t> </a:t>
            </a:r>
            <a:endParaRPr kumimoji="0" lang="en-US" sz="1600" b="0" i="0" u="none" strike="noStrike" kern="1200" cap="none" spc="50" normalizeH="0" baseline="0" noProof="0" dirty="0">
              <a:ln>
                <a:noFill/>
              </a:ln>
              <a:solidFill>
                <a:srgbClr val="F9BE6F"/>
              </a:solidFill>
              <a:effectLst/>
              <a:uLnTx/>
              <a:uFillTx/>
              <a:latin typeface="Bookman Old Style" panose="02050604050505020204" pitchFamily="18" charset="0"/>
              <a:ea typeface="+mj-ea"/>
              <a:cs typeface="+mj-cs"/>
            </a:endParaRPr>
          </a:p>
        </p:txBody>
      </p:sp>
      <p:pic>
        <p:nvPicPr>
          <p:cNvPr id="6146" name="Picture 2" descr="Newspaper clipping with the headline, &quot;Angry Men Tear Up Women's Banner.&quot; Subtitle reads, &quot;Peaceful Pickets at White House Finally Provoke Near Riot.&quot;"/>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3662363" y="151946"/>
            <a:ext cx="1819275" cy="6496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descr="Newspaper clipping. "/>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5638800" y="1295400"/>
            <a:ext cx="1790700" cy="243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097862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title" idx="4294967295"/>
          </p:nvPr>
        </p:nvSpPr>
        <p:spPr>
          <a:xfrm>
            <a:off x="304800" y="1225550"/>
            <a:ext cx="3048000" cy="1905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
                <a:schemeClr val="tx2"/>
              </a:buClr>
              <a:buSzTx/>
              <a:buFont typeface="Arial" pitchFamily="34" charset="0"/>
              <a:buNone/>
              <a:tabLst/>
              <a:defRPr/>
            </a:pPr>
            <a:r>
              <a:rPr kumimoji="0" lang="en-US" sz="1600" b="0" i="0" u="none" strike="noStrike" kern="1200" cap="none" spc="30" normalizeH="0" baseline="0" noProof="0" dirty="0">
                <a:ln>
                  <a:noFill/>
                </a:ln>
                <a:solidFill>
                  <a:srgbClr val="F9BE6F"/>
                </a:solidFill>
                <a:effectLst/>
                <a:uLnTx/>
                <a:uFillTx/>
                <a:latin typeface="Bookman Old Style" panose="02050604050505020204" pitchFamily="18" charset="0"/>
                <a:ea typeface="+mn-ea"/>
                <a:cs typeface="+mn-cs"/>
              </a:rPr>
              <a:t>“Wilson Runs Gauntlet of ‘</a:t>
            </a:r>
            <a:r>
              <a:rPr kumimoji="0" lang="en-US" sz="1600" b="0" i="0" u="none" strike="noStrike" kern="1200" cap="none" spc="30" normalizeH="0" baseline="0" noProof="0" dirty="0" err="1">
                <a:ln>
                  <a:noFill/>
                </a:ln>
                <a:solidFill>
                  <a:srgbClr val="F9BE6F"/>
                </a:solidFill>
                <a:effectLst/>
                <a:uLnTx/>
                <a:uFillTx/>
                <a:latin typeface="Bookman Old Style" panose="02050604050505020204" pitchFamily="18" charset="0"/>
                <a:ea typeface="+mn-ea"/>
                <a:cs typeface="+mn-cs"/>
              </a:rPr>
              <a:t>Suff</a:t>
            </a:r>
            <a:r>
              <a:rPr kumimoji="0" lang="en-US" sz="1600" b="0" i="0" u="none" strike="noStrike" kern="1200" cap="none" spc="30" normalizeH="0" baseline="0" noProof="0" dirty="0">
                <a:ln>
                  <a:noFill/>
                </a:ln>
                <a:solidFill>
                  <a:srgbClr val="F9BE6F"/>
                </a:solidFill>
                <a:effectLst/>
                <a:uLnTx/>
                <a:uFillTx/>
                <a:latin typeface="Bookman Old Style" panose="02050604050505020204" pitchFamily="18" charset="0"/>
                <a:ea typeface="+mn-ea"/>
                <a:cs typeface="+mn-cs"/>
              </a:rPr>
              <a:t>’ Guards”, </a:t>
            </a:r>
            <a:r>
              <a:rPr kumimoji="0" lang="en-US" sz="1600" b="0" i="1" u="none" strike="noStrike" kern="1200" cap="none" spc="30" normalizeH="0" baseline="0" noProof="0" dirty="0">
                <a:ln>
                  <a:noFill/>
                </a:ln>
                <a:solidFill>
                  <a:srgbClr val="F9BE6F"/>
                </a:solidFill>
                <a:effectLst/>
                <a:uLnTx/>
                <a:uFillTx/>
                <a:latin typeface="Bookman Old Style" panose="02050604050505020204" pitchFamily="18" charset="0"/>
                <a:ea typeface="+mn-ea"/>
                <a:cs typeface="+mn-cs"/>
              </a:rPr>
              <a:t>Washington </a:t>
            </a:r>
            <a:r>
              <a:rPr kumimoji="0" lang="en-US" sz="1600" b="0" i="0" u="none" strike="noStrike" kern="1200" cap="none" spc="30" normalizeH="0" baseline="0" noProof="0" dirty="0">
                <a:ln>
                  <a:noFill/>
                </a:ln>
                <a:solidFill>
                  <a:srgbClr val="F9BE6F"/>
                </a:solidFill>
                <a:effectLst/>
                <a:uLnTx/>
                <a:uFillTx/>
                <a:latin typeface="Bookman Old Style" panose="02050604050505020204" pitchFamily="18" charset="0"/>
                <a:ea typeface="+mn-ea"/>
                <a:cs typeface="+mn-cs"/>
              </a:rPr>
              <a:t>[D.C.]</a:t>
            </a:r>
            <a:r>
              <a:rPr kumimoji="0" lang="en-US" sz="1600" b="0" i="1" u="none" strike="noStrike" kern="1200" cap="none" spc="30" normalizeH="0" baseline="0" noProof="0" dirty="0">
                <a:ln>
                  <a:noFill/>
                </a:ln>
                <a:solidFill>
                  <a:srgbClr val="F9BE6F"/>
                </a:solidFill>
                <a:effectLst/>
                <a:uLnTx/>
                <a:uFillTx/>
                <a:latin typeface="Bookman Old Style" panose="02050604050505020204" pitchFamily="18" charset="0"/>
                <a:ea typeface="+mn-ea"/>
                <a:cs typeface="+mn-cs"/>
              </a:rPr>
              <a:t> Times, </a:t>
            </a:r>
            <a:r>
              <a:rPr kumimoji="0" lang="en-US" sz="1600" b="0" i="0" u="none" strike="noStrike" kern="1200" cap="none" spc="30" normalizeH="0" baseline="0" noProof="0" dirty="0">
                <a:ln>
                  <a:noFill/>
                </a:ln>
                <a:solidFill>
                  <a:srgbClr val="F9BE6F"/>
                </a:solidFill>
                <a:effectLst/>
                <a:uLnTx/>
                <a:uFillTx/>
                <a:latin typeface="Bookman Old Style" panose="02050604050505020204" pitchFamily="18" charset="0"/>
                <a:ea typeface="+mn-ea"/>
                <a:cs typeface="+mn-cs"/>
              </a:rPr>
              <a:t>January 10, 1917, p. 1. </a:t>
            </a:r>
          </a:p>
          <a:p>
            <a:pPr marL="0" marR="0" lvl="0" indent="0" algn="r" defTabSz="914400" rtl="0" eaLnBrk="1" fontAlgn="auto" latinLnBrk="0" hangingPunct="1">
              <a:lnSpc>
                <a:spcPct val="100000"/>
              </a:lnSpc>
              <a:spcBef>
                <a:spcPts val="0"/>
              </a:spcBef>
              <a:spcAft>
                <a:spcPts val="0"/>
              </a:spcAft>
              <a:buClr>
                <a:schemeClr val="tx2"/>
              </a:buClr>
              <a:buSzTx/>
              <a:buFont typeface="Arial" pitchFamily="34" charset="0"/>
              <a:buNone/>
              <a:tabLst/>
              <a:defRPr/>
            </a:pPr>
            <a:endParaRPr kumimoji="0" lang="en-US" sz="1600" b="0" i="0" u="none" strike="noStrike" kern="1200" cap="none" spc="30" normalizeH="0" baseline="0" noProof="0" dirty="0">
              <a:ln>
                <a:noFill/>
              </a:ln>
              <a:solidFill>
                <a:srgbClr val="F9BE6F"/>
              </a:solidFill>
              <a:effectLst/>
              <a:uLnTx/>
              <a:uFillTx/>
              <a:latin typeface="Bookman Old Style" panose="02050604050505020204" pitchFamily="18" charset="0"/>
              <a:ea typeface="+mn-ea"/>
              <a:cs typeface="+mn-cs"/>
            </a:endParaRPr>
          </a:p>
          <a:p>
            <a:pPr marL="0" marR="0" lvl="0" indent="0" algn="r" defTabSz="914400" rtl="0" eaLnBrk="1" fontAlgn="auto" latinLnBrk="0" hangingPunct="1">
              <a:lnSpc>
                <a:spcPct val="100000"/>
              </a:lnSpc>
              <a:spcBef>
                <a:spcPts val="0"/>
              </a:spcBef>
              <a:spcAft>
                <a:spcPts val="0"/>
              </a:spcAft>
              <a:buClr>
                <a:schemeClr val="tx2"/>
              </a:buClr>
              <a:buSzTx/>
              <a:buFont typeface="Arial" pitchFamily="34" charset="0"/>
              <a:buNone/>
              <a:tabLst/>
              <a:defRPr/>
            </a:pPr>
            <a:r>
              <a:rPr kumimoji="0" lang="en-US" sz="1400" b="0" i="0" u="none" strike="noStrike" kern="1200" cap="none" spc="30" normalizeH="0" baseline="0" noProof="0" dirty="0">
                <a:ln>
                  <a:noFill/>
                </a:ln>
                <a:solidFill>
                  <a:srgbClr val="F9BE6F"/>
                </a:solidFill>
                <a:effectLst/>
                <a:uLnTx/>
                <a:uFillTx/>
                <a:latin typeface="Bookman Old Style" panose="02050604050505020204" pitchFamily="18" charset="0"/>
                <a:ea typeface="+mn-ea"/>
                <a:cs typeface="+mn-cs"/>
              </a:rPr>
              <a:t>The full page is available at </a:t>
            </a:r>
            <a:r>
              <a:rPr kumimoji="0" lang="en-US" sz="1400" b="0" i="0" u="sng" strike="noStrike" kern="1200" cap="none" spc="30" normalizeH="0" baseline="0" noProof="0" dirty="0">
                <a:ln>
                  <a:noFill/>
                </a:ln>
                <a:solidFill>
                  <a:srgbClr val="F9BE6F"/>
                </a:solidFill>
                <a:effectLst/>
                <a:uLnTx/>
                <a:uFillTx/>
                <a:latin typeface="Bookman Old Style" panose="02050604050505020204" pitchFamily="18" charset="0"/>
                <a:ea typeface="+mn-ea"/>
                <a:cs typeface="+mn-cs"/>
              </a:rPr>
              <a:t>http://chroniclingamerica.loc.gov/lccn/sn84026749/1917-01-10/ anded-1/seq-1.pdf</a:t>
            </a:r>
            <a:endParaRPr kumimoji="0" lang="en-US" sz="1600" b="0" i="0" u="none" strike="noStrike" kern="1200" cap="none" spc="50" normalizeH="0" baseline="0" noProof="0" dirty="0">
              <a:ln>
                <a:noFill/>
              </a:ln>
              <a:solidFill>
                <a:srgbClr val="F9BE6F"/>
              </a:solidFill>
              <a:effectLst/>
              <a:uLnTx/>
              <a:uFillTx/>
              <a:latin typeface="Bookman Old Style" panose="02050604050505020204" pitchFamily="18" charset="0"/>
              <a:ea typeface="+mj-ea"/>
              <a:cs typeface="+mj-cs"/>
            </a:endParaRPr>
          </a:p>
        </p:txBody>
      </p:sp>
      <p:pic>
        <p:nvPicPr>
          <p:cNvPr id="7170" name="Picture 2" descr="Newspaper clipping with the title, &quot;Wilson Runs Gauntlet of 'Suff' Guards.&quot; Subtitle reads, &quot;President Smiles as His Car Passes Through Line of Silent Sentinels.&quot;"/>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3548063" y="428531"/>
            <a:ext cx="2047875" cy="5400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descr="Newspaper clipping. "/>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5791200" y="609600"/>
            <a:ext cx="2009775" cy="4857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742514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title" idx="4294967295"/>
          </p:nvPr>
        </p:nvSpPr>
        <p:spPr>
          <a:xfrm>
            <a:off x="228600" y="1143000"/>
            <a:ext cx="3048000" cy="1905000"/>
          </a:xfrm>
          <a:prstGeom prst="rect">
            <a:avLst/>
          </a:prstGeom>
          <a:noFill/>
          <a:ln>
            <a:noFill/>
            <a:prstDash/>
          </a:ln>
          <a:effectLst/>
        </p:spPr>
        <p:txBody>
          <a:bodyPr rot="0" spcFirstLastPara="0" vertOverflow="overflow" horzOverflow="overflow" vert="horz" wrap="square" lIns="91440" tIns="9144" rIns="91440" bIns="4572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
                <a:schemeClr val="tx2"/>
              </a:buClr>
              <a:buSzTx/>
              <a:buFont typeface="Arial" pitchFamily="34" charset="0"/>
              <a:buNone/>
              <a:tabLst/>
              <a:defRPr/>
            </a:pPr>
            <a:r>
              <a:rPr kumimoji="0" lang="en-US" sz="1600" b="0" i="0" u="none" strike="noStrike" kern="1200" cap="none" spc="30" normalizeH="0" baseline="0" noProof="0" dirty="0">
                <a:ln>
                  <a:noFill/>
                </a:ln>
                <a:solidFill>
                  <a:srgbClr val="F9BE6F"/>
                </a:solidFill>
                <a:effectLst/>
                <a:uLnTx/>
                <a:uFillTx/>
                <a:latin typeface="Bookman Old Style" panose="02050604050505020204" pitchFamily="18" charset="0"/>
                <a:ea typeface="+mn-ea"/>
                <a:cs typeface="+mn-cs"/>
              </a:rPr>
              <a:t>“Wilson Runs Gauntlet of ‘</a:t>
            </a:r>
            <a:r>
              <a:rPr kumimoji="0" lang="en-US" sz="1600" b="0" i="0" u="none" strike="noStrike" kern="1200" cap="none" spc="30" normalizeH="0" baseline="0" noProof="0" dirty="0" err="1">
                <a:ln>
                  <a:noFill/>
                </a:ln>
                <a:solidFill>
                  <a:srgbClr val="F9BE6F"/>
                </a:solidFill>
                <a:effectLst/>
                <a:uLnTx/>
                <a:uFillTx/>
                <a:latin typeface="Bookman Old Style" panose="02050604050505020204" pitchFamily="18" charset="0"/>
                <a:ea typeface="+mn-ea"/>
                <a:cs typeface="+mn-cs"/>
              </a:rPr>
              <a:t>Suff</a:t>
            </a:r>
            <a:r>
              <a:rPr kumimoji="0" lang="en-US" sz="1600" b="0" i="0" u="none" strike="noStrike" kern="1200" cap="none" spc="30" normalizeH="0" baseline="0" noProof="0" dirty="0">
                <a:ln>
                  <a:noFill/>
                </a:ln>
                <a:solidFill>
                  <a:srgbClr val="F9BE6F"/>
                </a:solidFill>
                <a:effectLst/>
                <a:uLnTx/>
                <a:uFillTx/>
                <a:latin typeface="Bookman Old Style" panose="02050604050505020204" pitchFamily="18" charset="0"/>
                <a:ea typeface="+mn-ea"/>
                <a:cs typeface="+mn-cs"/>
              </a:rPr>
              <a:t>’ Guards”, </a:t>
            </a:r>
            <a:r>
              <a:rPr kumimoji="0" lang="en-US" sz="1600" b="0" i="1" u="none" strike="noStrike" kern="1200" cap="none" spc="30" normalizeH="0" baseline="0" noProof="0" dirty="0">
                <a:ln>
                  <a:noFill/>
                </a:ln>
                <a:solidFill>
                  <a:srgbClr val="F9BE6F"/>
                </a:solidFill>
                <a:effectLst/>
                <a:uLnTx/>
                <a:uFillTx/>
                <a:latin typeface="Bookman Old Style" panose="02050604050505020204" pitchFamily="18" charset="0"/>
                <a:ea typeface="+mn-ea"/>
                <a:cs typeface="+mn-cs"/>
              </a:rPr>
              <a:t>Washington </a:t>
            </a:r>
            <a:r>
              <a:rPr kumimoji="0" lang="en-US" sz="1600" b="0" i="0" u="none" strike="noStrike" kern="1200" cap="none" spc="30" normalizeH="0" baseline="0" noProof="0" dirty="0">
                <a:ln>
                  <a:noFill/>
                </a:ln>
                <a:solidFill>
                  <a:srgbClr val="F9BE6F"/>
                </a:solidFill>
                <a:effectLst/>
                <a:uLnTx/>
                <a:uFillTx/>
                <a:latin typeface="Bookman Old Style" panose="02050604050505020204" pitchFamily="18" charset="0"/>
                <a:ea typeface="+mn-ea"/>
                <a:cs typeface="+mn-cs"/>
              </a:rPr>
              <a:t>[D.C.]</a:t>
            </a:r>
            <a:r>
              <a:rPr kumimoji="0" lang="en-US" sz="1600" b="0" i="1" u="none" strike="noStrike" kern="1200" cap="none" spc="30" normalizeH="0" baseline="0" noProof="0" dirty="0">
                <a:ln>
                  <a:noFill/>
                </a:ln>
                <a:solidFill>
                  <a:srgbClr val="F9BE6F"/>
                </a:solidFill>
                <a:effectLst/>
                <a:uLnTx/>
                <a:uFillTx/>
                <a:latin typeface="Bookman Old Style" panose="02050604050505020204" pitchFamily="18" charset="0"/>
                <a:ea typeface="+mn-ea"/>
                <a:cs typeface="+mn-cs"/>
              </a:rPr>
              <a:t> Times, </a:t>
            </a:r>
            <a:r>
              <a:rPr kumimoji="0" lang="en-US" sz="1600" b="0" i="0" u="none" strike="noStrike" kern="1200" cap="none" spc="30" normalizeH="0" baseline="0" noProof="0" dirty="0">
                <a:ln>
                  <a:noFill/>
                </a:ln>
                <a:solidFill>
                  <a:srgbClr val="F9BE6F"/>
                </a:solidFill>
                <a:effectLst/>
                <a:uLnTx/>
                <a:uFillTx/>
                <a:latin typeface="Bookman Old Style" panose="02050604050505020204" pitchFamily="18" charset="0"/>
                <a:ea typeface="+mn-ea"/>
                <a:cs typeface="+mn-cs"/>
              </a:rPr>
              <a:t>January 10, 1917, p. 3. </a:t>
            </a:r>
          </a:p>
          <a:p>
            <a:pPr marL="0" marR="0" lvl="0" indent="0" algn="r" defTabSz="914400" rtl="0" eaLnBrk="1" fontAlgn="auto" latinLnBrk="0" hangingPunct="1">
              <a:lnSpc>
                <a:spcPct val="100000"/>
              </a:lnSpc>
              <a:spcBef>
                <a:spcPts val="0"/>
              </a:spcBef>
              <a:spcAft>
                <a:spcPts val="0"/>
              </a:spcAft>
              <a:buClr>
                <a:schemeClr val="tx2"/>
              </a:buClr>
              <a:buSzTx/>
              <a:buFont typeface="Arial" pitchFamily="34" charset="0"/>
              <a:buNone/>
              <a:tabLst/>
              <a:defRPr/>
            </a:pPr>
            <a:endParaRPr kumimoji="0" lang="en-US" sz="1600" b="0" i="0" u="none" strike="noStrike" kern="1200" cap="none" spc="30" normalizeH="0" baseline="0" noProof="0" dirty="0">
              <a:ln>
                <a:noFill/>
              </a:ln>
              <a:solidFill>
                <a:srgbClr val="F9BE6F"/>
              </a:solidFill>
              <a:effectLst/>
              <a:uLnTx/>
              <a:uFillTx/>
              <a:latin typeface="Bookman Old Style" panose="02050604050505020204" pitchFamily="18" charset="0"/>
              <a:ea typeface="+mn-ea"/>
              <a:cs typeface="+mn-cs"/>
            </a:endParaRPr>
          </a:p>
          <a:p>
            <a:pPr marL="0" marR="0" lvl="0" indent="0" algn="r" defTabSz="914400" rtl="0" eaLnBrk="1" fontAlgn="auto" latinLnBrk="0" hangingPunct="1">
              <a:lnSpc>
                <a:spcPct val="100000"/>
              </a:lnSpc>
              <a:spcBef>
                <a:spcPts val="0"/>
              </a:spcBef>
              <a:spcAft>
                <a:spcPts val="0"/>
              </a:spcAft>
              <a:buClr>
                <a:schemeClr val="tx2"/>
              </a:buClr>
              <a:buSzTx/>
              <a:buFont typeface="Arial" pitchFamily="34" charset="0"/>
              <a:buNone/>
              <a:tabLst/>
              <a:defRPr/>
            </a:pPr>
            <a:r>
              <a:rPr kumimoji="0" lang="en-US" sz="1400" b="0" i="0" u="none" strike="noStrike" kern="1200" cap="none" spc="30" normalizeH="0" baseline="0" noProof="0" dirty="0">
                <a:ln>
                  <a:noFill/>
                </a:ln>
                <a:solidFill>
                  <a:srgbClr val="F9BE6F"/>
                </a:solidFill>
                <a:effectLst/>
                <a:uLnTx/>
                <a:uFillTx/>
                <a:latin typeface="Bookman Old Style" panose="02050604050505020204" pitchFamily="18" charset="0"/>
                <a:ea typeface="+mn-ea"/>
                <a:cs typeface="+mn-cs"/>
              </a:rPr>
              <a:t>The full page is available at </a:t>
            </a:r>
            <a:r>
              <a:rPr kumimoji="0" lang="en-US" sz="1400" b="0" i="0" u="sng" strike="noStrike" kern="1200" cap="none" spc="30" normalizeH="0" baseline="0" noProof="0" dirty="0">
                <a:ln>
                  <a:noFill/>
                </a:ln>
                <a:solidFill>
                  <a:srgbClr val="F9BE6F"/>
                </a:solidFill>
                <a:effectLst/>
                <a:uLnTx/>
                <a:uFillTx/>
                <a:latin typeface="Bookman Old Style" panose="02050604050505020204" pitchFamily="18" charset="0"/>
                <a:ea typeface="+mn-ea"/>
                <a:cs typeface="+mn-cs"/>
              </a:rPr>
              <a:t>http://chroniclingamerica.loc.gov/lccn/sn84026749/1917-01-10/ed-1/seq-3.pdf</a:t>
            </a:r>
            <a:endParaRPr kumimoji="0" lang="en-US" sz="1200" b="0" i="0" u="none" strike="noStrike" kern="1200" cap="none" spc="50" normalizeH="0" baseline="0" noProof="0" dirty="0">
              <a:ln>
                <a:noFill/>
              </a:ln>
              <a:solidFill>
                <a:srgbClr val="F9BE6F"/>
              </a:solidFill>
              <a:effectLst/>
              <a:uLnTx/>
              <a:uFillTx/>
              <a:latin typeface="Bookman Old Style" panose="02050604050505020204" pitchFamily="18" charset="0"/>
              <a:ea typeface="+mj-ea"/>
              <a:cs typeface="+mj-cs"/>
            </a:endParaRPr>
          </a:p>
        </p:txBody>
      </p:sp>
      <p:pic>
        <p:nvPicPr>
          <p:cNvPr id="8194" name="Picture 2" descr="Newspaper clipping with the headline, &quot;Suffrage Sentries Guard White House.&quot; Subtitle reads, &quot;Flaunt Banners Demanding that President Take Stand for Votes for Women.&quot;"/>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3429000" y="533400"/>
            <a:ext cx="5419725" cy="5457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35754627"/>
      </p:ext>
    </p:extLst>
  </p:cSld>
  <p:clrMapOvr>
    <a:masterClrMapping/>
  </p:clrMapOvr>
</p:sld>
</file>

<file path=ppt/theme/theme1.xml><?xml version="1.0" encoding="utf-8"?>
<a:theme xmlns:a="http://schemas.openxmlformats.org/drawingml/2006/main" name="Horizon">
  <a:themeElements>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Horizon">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Horizon</Template>
  <TotalTime>135</TotalTime>
  <Words>393</Words>
  <Application>Microsoft Office PowerPoint</Application>
  <PresentationFormat>On-screen Show (4:3)</PresentationFormat>
  <Paragraphs>42</Paragraphs>
  <Slides>10</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Aptos</vt:lpstr>
      <vt:lpstr>Arial</vt:lpstr>
      <vt:lpstr>Arial Narrow</vt:lpstr>
      <vt:lpstr>Bookman Old Style</vt:lpstr>
      <vt:lpstr>Footlight MT Light</vt:lpstr>
      <vt:lpstr>Horizon</vt:lpstr>
      <vt:lpstr>Hazel Hunkins:  Billings Suffragist</vt:lpstr>
      <vt:lpstr>Handwritten letter:  Hazel Hunkins to Mother, January 1917  (Page 1/3)   Source: MC 532, box 80. folder 1, Schlesinger Library, Radcliffe Institute</vt:lpstr>
      <vt:lpstr>Handwritten letter:  Hazel Hunkins to Mother, January 1917.  (Page 2/3)   Source: MC 532, box 80,  folder 1, Schlesinger Library, Radcliffe Institute</vt:lpstr>
      <vt:lpstr>Handwritten letter:  Hazel Hunkins to Mother, January 1917.  (Page 3/3)   Source: MC 532, box 80. folder 1, Schlesinger Library, Radcliffe Institute</vt:lpstr>
      <vt:lpstr>“Women Voters Day on the Picket Line,” February 14, 1917.  Source: National Woman’s Party Records, Group I, Container I:160, Folder: Pickets, 1917, Library of Congress Prints and Photographs Division, Washington, D.C.</vt:lpstr>
      <vt:lpstr>“Penn[sylvania] on the Picket Line,” 1917, Harris and Ewing, photographer.   Source: Harris &amp; Ewing Collection, Prints and Photographs Division, Washington, D.C. http://www.loc.gov/item/mnwp000212/ </vt:lpstr>
      <vt:lpstr>“Angry Men Tear Up Women’s Banners,” New Iberia [Louisiana] Enterprise, June 23, 1917   The full page is available at http://chroniclingamerica.loc.gov/lccn/sn88064328/1917-06-23/ed-1/seq-1.pdf  </vt:lpstr>
      <vt:lpstr>“Wilson Runs Gauntlet of ‘Suff’ Guards”, Washington [D.C.] Times, January 10, 1917, p. 1.   The full page is available at http://chroniclingamerica.loc.gov/lccn/sn84026749/1917-01-10/ anded-1/seq-1.pdf</vt:lpstr>
      <vt:lpstr>“Wilson Runs Gauntlet of ‘Suff’ Guards”, Washington [D.C.] Times, January 10, 1917, p. 3.   The full page is available at http://chroniclingamerica.loc.gov/lccn/sn84026749/1917-01-10/ed-1/seq-3.pdf</vt:lpstr>
      <vt:lpstr>Montana Historical Society Outreach and Interpretation Program P.O. Box 201201, Helena, MT 59620 406-444-4740</vt:lpstr>
    </vt:vector>
  </TitlesOfParts>
  <Company>State of Montana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Hazel Hunkins: Billings Suffragist</dc:title>
  <dc:creator>Kohl, Martha</dc:creator>
  <cp:lastModifiedBy>White, Carly</cp:lastModifiedBy>
  <cp:revision>20</cp:revision>
  <dcterms:created xsi:type="dcterms:W3CDTF">2016-07-15T18:17:57Z</dcterms:created>
  <dcterms:modified xsi:type="dcterms:W3CDTF">2025-12-01T21:25:44Z</dcterms:modified>
</cp:coreProperties>
</file>