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9"/>
  </p:notesMasterIdLst>
  <p:sldIdLst>
    <p:sldId id="256" r:id="rId2"/>
    <p:sldId id="277" r:id="rId3"/>
    <p:sldId id="257" r:id="rId4"/>
    <p:sldId id="267" r:id="rId5"/>
    <p:sldId id="258" r:id="rId6"/>
    <p:sldId id="268" r:id="rId7"/>
    <p:sldId id="259" r:id="rId8"/>
    <p:sldId id="269" r:id="rId9"/>
    <p:sldId id="260" r:id="rId10"/>
    <p:sldId id="275" r:id="rId11"/>
    <p:sldId id="270" r:id="rId12"/>
    <p:sldId id="261" r:id="rId13"/>
    <p:sldId id="262" r:id="rId14"/>
    <p:sldId id="276" r:id="rId15"/>
    <p:sldId id="263" r:id="rId16"/>
    <p:sldId id="278" r:id="rId17"/>
    <p:sldId id="273"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6F"/>
    <a:srgbClr val="FFFAF3"/>
    <a:srgbClr val="640000"/>
    <a:srgbClr val="FDE2BF"/>
    <a:srgbClr val="FCD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7122" autoAdjust="0"/>
  </p:normalViewPr>
  <p:slideViewPr>
    <p:cSldViewPr snapToGrid="0" snapToObjects="1">
      <p:cViewPr varScale="1">
        <p:scale>
          <a:sx n="136" d="100"/>
          <a:sy n="136" d="100"/>
        </p:scale>
        <p:origin x="138" y="2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dirty="0"/>
          </a:p>
        </p:txBody>
      </p:sp>
    </p:spTree>
    <p:extLst>
      <p:ext uri="{BB962C8B-B14F-4D97-AF65-F5344CB8AC3E}">
        <p14:creationId xmlns:p14="http://schemas.microsoft.com/office/powerpoint/2010/main" val="40090776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t>Hazel Hunkins to Mother, March 30, 1917, Hazel Hunkins-Hallinan Papers, MC 532, box 80, folder 1, Schlesinger Library, Radcliffe Institute </a:t>
            </a:r>
          </a:p>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“I Did Not Raise My Girl to Be a Voter.” Political cartoon published in </a:t>
            </a:r>
            <a:r>
              <a:rPr lang="en" i="1">
                <a:solidFill>
                  <a:schemeClr val="dk1"/>
                </a:solidFill>
              </a:rPr>
              <a:t>Puck </a:t>
            </a:r>
            <a:r>
              <a:rPr lang="en">
                <a:solidFill>
                  <a:schemeClr val="dk1"/>
                </a:solidFill>
              </a:rPr>
              <a:t>[magazine], October 9, 1915, p. 6. Image from Library of Congress Prints and Photographs Division Washington, D.C. </a:t>
            </a:r>
          </a:p>
          <a:p>
            <a:pPr lvl="0" rtl="0">
              <a:spcBef>
                <a:spcPts val="0"/>
              </a:spcBef>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ADA Revision and Logo 10/8/2025</a:t>
            </a:r>
          </a:p>
        </p:txBody>
      </p:sp>
    </p:spTree>
    <p:extLst>
      <p:ext uri="{BB962C8B-B14F-4D97-AF65-F5344CB8AC3E}">
        <p14:creationId xmlns:p14="http://schemas.microsoft.com/office/powerpoint/2010/main" val="115667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Photos from the </a:t>
            </a:r>
            <a:r>
              <a:rPr lang="en" i="1" dirty="0">
                <a:solidFill>
                  <a:schemeClr val="dk1"/>
                </a:solidFill>
              </a:rPr>
              <a:t>1908 Kyote Annual </a:t>
            </a:r>
            <a:r>
              <a:rPr lang="en" dirty="0">
                <a:solidFill>
                  <a:schemeClr val="dk1"/>
                </a:solidFill>
              </a:rPr>
              <a:t>(Billings, Montana, High School)</a:t>
            </a:r>
          </a:p>
          <a:p>
            <a:pPr lvl="0" rt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Text reads:  My first ride in an aeroplane with Silas Christopherson; a stunt pilot.  He took me over San Francisco and I scattered suffrage leaflets on the crowds below.  1916</a:t>
            </a:r>
          </a:p>
          <a:p>
            <a:pPr rtl="0">
              <a:spcBef>
                <a:spcPts val="0"/>
              </a:spcBef>
              <a:buNone/>
            </a:pPr>
            <a:endParaRPr dirty="0"/>
          </a:p>
          <a:p>
            <a:pPr lvl="0" rtl="0">
              <a:lnSpc>
                <a:spcPct val="115000"/>
              </a:lnSpc>
              <a:spcBef>
                <a:spcPts val="0"/>
              </a:spcBef>
              <a:spcAft>
                <a:spcPts val="1000"/>
              </a:spcAft>
              <a:buClr>
                <a:schemeClr val="dk1"/>
              </a:buClr>
              <a:buSzPct val="100000"/>
              <a:buFont typeface="Arial"/>
              <a:buNone/>
            </a:pPr>
            <a:r>
              <a:rPr lang="en" dirty="0"/>
              <a:t>Source:  </a:t>
            </a:r>
            <a:r>
              <a:rPr lang="en" sz="1200" dirty="0">
                <a:solidFill>
                  <a:schemeClr val="dk1"/>
                </a:solidFill>
                <a:latin typeface="Times New Roman"/>
                <a:ea typeface="Times New Roman"/>
                <a:cs typeface="Times New Roman"/>
                <a:sym typeface="Times New Roman"/>
              </a:rPr>
              <a:t>Hazel Hunkins-Hallinan Papers, MC 532, Schlesinger Library, Radcliffe Institute</a:t>
            </a:r>
          </a:p>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rgbClr val="3D464D"/>
                </a:solidFill>
                <a:highlight>
                  <a:srgbClr val="FFFFFF"/>
                </a:highlight>
              </a:rPr>
              <a:t>Envelope, Hazel Hunkins-Hallinan Papers, MC 532, box 80, folder 1, Schlesinger Library, Radcliffe Institute</a:t>
            </a:r>
          </a:p>
          <a:p>
            <a:pPr>
              <a:spcBef>
                <a:spcPts val="0"/>
              </a:spcBef>
              <a:buNone/>
            </a:pPr>
            <a:endParaRPr>
              <a:solidFill>
                <a:srgbClr val="3D464D"/>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What was</a:t>
            </a:r>
            <a:endParaRPr lang="en-US" dirty="0"/>
          </a:p>
        </p:txBody>
      </p:sp>
    </p:spTree>
    <p:extLst>
      <p:ext uri="{BB962C8B-B14F-4D97-AF65-F5344CB8AC3E}">
        <p14:creationId xmlns:p14="http://schemas.microsoft.com/office/powerpoint/2010/main" val="234703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Women Who Are Guarding the White House Portal,” </a:t>
            </a:r>
            <a:r>
              <a:rPr lang="en" i="1">
                <a:solidFill>
                  <a:schemeClr val="dk1"/>
                </a:solidFill>
              </a:rPr>
              <a:t>Washington Post </a:t>
            </a:r>
            <a:r>
              <a:rPr lang="en">
                <a:solidFill>
                  <a:schemeClr val="dk1"/>
                </a:solidFill>
              </a:rPr>
              <a:t>clipping, February 4, 1915, Hazel Hunkins-Hallinan Papers, MC 532, box 61, folder 10, Schlesinger Library, Radcliffe Institute</a:t>
            </a:r>
          </a:p>
          <a:p>
            <a:pPr>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n-US"/>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
        <p:nvSpPr>
          <p:cNvPr id="8" name="Content Placeholder 7"/>
          <p:cNvSpPr>
            <a:spLocks noGrp="1"/>
          </p:cNvSpPr>
          <p:nvPr>
            <p:ph sz="quarter" idx="13"/>
          </p:nvPr>
        </p:nvSpPr>
        <p:spPr>
          <a:xfrm>
            <a:off x="609600" y="1200150"/>
            <a:ext cx="79248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11/26/2025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05979"/>
            <a:ext cx="7924800" cy="85725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05979"/>
            <a:ext cx="79248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11/26/2025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11/26/2025</a:t>
            </a:fld>
            <a:endParaRPr lang="en-US" dirty="0"/>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subTitle" idx="4294967295"/>
          </p:nvPr>
        </p:nvSpPr>
        <p:spPr>
          <a:xfrm>
            <a:off x="1371600" y="2107331"/>
            <a:ext cx="6400800" cy="1314450"/>
          </a:xfrm>
          <a:prstGeom prst="rect">
            <a:avLst/>
          </a:prstGeom>
        </p:spPr>
        <p:txBody>
          <a:bodyPr lIns="91425" tIns="91425" rIns="91425" bIns="91425" anchor="t" anchorCtr="0">
            <a:noAutofit/>
          </a:bodyPr>
          <a:lstStyle/>
          <a:p>
            <a:pPr lvl="0" algn="ctr" rtl="0">
              <a:spcBef>
                <a:spcPts val="0"/>
              </a:spcBef>
              <a:buNone/>
            </a:pPr>
            <a:r>
              <a:rPr lang="en" sz="2400" spc="50" dirty="0">
                <a:solidFill>
                  <a:schemeClr val="tx1"/>
                </a:solidFill>
                <a:latin typeface="Footlight MT Light" panose="0204060206030A020304" pitchFamily="18" charset="0"/>
                <a:ea typeface="+mj-ea"/>
                <a:cs typeface="+mj-cs"/>
              </a:rPr>
              <a:t>Images to Project for Part 1 of the Lesson Plan</a:t>
            </a:r>
          </a:p>
        </p:txBody>
      </p:sp>
      <p:sp>
        <p:nvSpPr>
          <p:cNvPr id="30" name="Shape 30"/>
          <p:cNvSpPr txBox="1">
            <a:spLocks noGrp="1"/>
          </p:cNvSpPr>
          <p:nvPr>
            <p:ph type="ctrTitle" idx="4294967295"/>
          </p:nvPr>
        </p:nvSpPr>
        <p:spPr>
          <a:xfrm>
            <a:off x="685800" y="1005606"/>
            <a:ext cx="7772400" cy="1101725"/>
          </a:xfrm>
          <a:prstGeom prst="rect">
            <a:avLst/>
          </a:prstGeom>
        </p:spPr>
        <p:txBody>
          <a:bodyPr lIns="91425" tIns="91425" rIns="91425" bIns="91425" anchor="b" anchorCtr="0">
            <a:noAutofit/>
          </a:bodyPr>
          <a:lstStyle/>
          <a:p>
            <a:pPr algn="ctr">
              <a:spcBef>
                <a:spcPts val="0"/>
              </a:spcBef>
            </a:pPr>
            <a:r>
              <a:rPr lang="en" sz="6000" cap="none" dirty="0">
                <a:solidFill>
                  <a:srgbClr val="F9BE6F"/>
                </a:solidFill>
                <a:latin typeface="Footlight MT Light" panose="0204060206030A020304" pitchFamily="18" charset="0"/>
                <a:sym typeface="Arial"/>
              </a:rPr>
              <a:t>Hazel Hunkins</a:t>
            </a:r>
            <a:br>
              <a:rPr lang="en-US" sz="6000" cap="none" dirty="0">
                <a:solidFill>
                  <a:srgbClr val="F9BE6F"/>
                </a:solidFill>
                <a:latin typeface="Footlight MT Light" panose="0204060206030A020304" pitchFamily="18" charset="0"/>
                <a:sym typeface="Arial"/>
              </a:rPr>
            </a:br>
            <a:r>
              <a:rPr lang="en" sz="4000" cap="none" dirty="0">
                <a:solidFill>
                  <a:srgbClr val="F9BE6F"/>
                </a:solidFill>
                <a:latin typeface="Footlight MT Light" panose="0204060206030A020304" pitchFamily="18" charset="0"/>
                <a:sym typeface="Arial"/>
              </a:rPr>
              <a:t>Billings Suffragist  </a:t>
            </a:r>
            <a:endParaRPr lang="en" cap="none" dirty="0">
              <a:solidFill>
                <a:srgbClr val="F9BE6F"/>
              </a:solidFill>
              <a:latin typeface="Footlight MT Light" panose="0204060206030A020304" pitchFamily="18" charset="0"/>
              <a:sym typeface="Aria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79304" y="2675573"/>
            <a:ext cx="2238624" cy="1492416"/>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139" y="437322"/>
            <a:ext cx="8458200" cy="584775"/>
          </a:xfrm>
          <a:prstGeom prst="rect">
            <a:avLst/>
          </a:prstGeom>
          <a:noFill/>
        </p:spPr>
        <p:txBody>
          <a:bodyPr wrap="square" rtlCol="0">
            <a:spAutoFit/>
          </a:bodyPr>
          <a:lstStyle/>
          <a:p>
            <a:r>
              <a:rPr lang="en-US" sz="1600" dirty="0">
                <a:solidFill>
                  <a:srgbClr val="F9BE6F"/>
                </a:solidFill>
                <a:latin typeface="Bookman Old Style" panose="02050604050505020204" pitchFamily="18" charset="0"/>
              </a:rPr>
              <a:t>Excerpt from “The Women Who Are ‘Guarding’ the White House Portals,” Magazine Section, </a:t>
            </a:r>
            <a:r>
              <a:rPr lang="en-US" sz="1600" i="1" dirty="0">
                <a:solidFill>
                  <a:srgbClr val="F9BE6F"/>
                </a:solidFill>
                <a:latin typeface="Bookman Old Style" panose="02050604050505020204" pitchFamily="18" charset="0"/>
              </a:rPr>
              <a:t>The Washington Post</a:t>
            </a:r>
            <a:r>
              <a:rPr lang="en-US" sz="1600" dirty="0">
                <a:solidFill>
                  <a:srgbClr val="F9BE6F"/>
                </a:solidFill>
                <a:latin typeface="Bookman Old Style" panose="02050604050505020204" pitchFamily="18" charset="0"/>
              </a:rPr>
              <a:t>, February 4, 1917</a:t>
            </a:r>
          </a:p>
        </p:txBody>
      </p:sp>
      <p:sp>
        <p:nvSpPr>
          <p:cNvPr id="3" name="TextBox 2"/>
          <p:cNvSpPr txBox="1"/>
          <p:nvPr/>
        </p:nvSpPr>
        <p:spPr>
          <a:xfrm>
            <a:off x="467139" y="1022097"/>
            <a:ext cx="8001000" cy="3108543"/>
          </a:xfrm>
          <a:prstGeom prst="rect">
            <a:avLst/>
          </a:prstGeom>
          <a:noFill/>
        </p:spPr>
        <p:txBody>
          <a:bodyPr wrap="square" rtlCol="0">
            <a:spAutoFit/>
          </a:bodyPr>
          <a:lstStyle/>
          <a:p>
            <a:r>
              <a:rPr lang="en-US" dirty="0">
                <a:solidFill>
                  <a:schemeClr val="tx1"/>
                </a:solidFill>
                <a:latin typeface="Bookman Old Style" panose="02050604050505020204" pitchFamily="18" charset="0"/>
              </a:rPr>
              <a:t>“Some women inherit their sufferings for suffrage, while others contract the all-consuming fever. Miss Hazel Hunkins (don’t fail to inspect accompanying photograph), of Billings, Mont., was born a suffragist. Her parents resided at the time of her birth in Colorado and her mother was a voter. She, like the Chicago suffragists, will tell you that the “hand that rocks the cradle will never rock the boat.” Miss Hunkins was district chairman for the Congressional Union in Montana, and during the recent campaign stumped northern California against the Democrats. She came to Washington late in November to insist that President Wilson shall “mother instead of smother” the suffrage constitutional amendment. Though now a member of the picket brigade, Miss Hunkins, while in California, belonged to the aviation corps of the suffrage army. She flew over San Francisco’s suburban towns scattering burning (used figuratively) literature bearing on the “cause.” While Miss Hunkins was registered in Montana she was so wrapped up in her work of urging others to vote right that she overlooked the little detail of casting a ballot herself last November....”</a:t>
            </a:r>
          </a:p>
        </p:txBody>
      </p:sp>
      <p:sp>
        <p:nvSpPr>
          <p:cNvPr id="4" name="Title 3">
            <a:extLst>
              <a:ext uri="{FF2B5EF4-FFF2-40B4-BE49-F238E27FC236}">
                <a16:creationId xmlns:a16="http://schemas.microsoft.com/office/drawing/2014/main" id="{875B640C-8682-BB12-3EC8-8F15D887F792}"/>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Excerpt from “The women who are guarding the white house portal.”</a:t>
            </a:r>
          </a:p>
        </p:txBody>
      </p:sp>
    </p:spTree>
    <p:extLst>
      <p:ext uri="{BB962C8B-B14F-4D97-AF65-F5344CB8AC3E}">
        <p14:creationId xmlns:p14="http://schemas.microsoft.com/office/powerpoint/2010/main" val="425174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04858"/>
            <a:ext cx="4178300" cy="4903579"/>
          </a:xfrm>
          <a:noFill/>
          <a:ln w="3175" cmpd="sng">
            <a:noFill/>
          </a:ln>
        </p:spPr>
        <p:txBody>
          <a:bodyPr>
            <a:normAutofit/>
          </a:bodyPr>
          <a:lstStyle/>
          <a:p>
            <a:pPr marL="0" lvl="0" indent="0">
              <a:lnSpc>
                <a:spcPct val="110000"/>
              </a:lnSpc>
              <a:spcAft>
                <a:spcPts val="0"/>
              </a:spcAft>
              <a:buNone/>
            </a:pPr>
            <a:r>
              <a:rPr lang="en-US" sz="1000" b="1" dirty="0">
                <a:latin typeface="Bookman Old Style" panose="02050604050505020204" pitchFamily="18" charset="0"/>
                <a:cs typeface="Arial"/>
              </a:rPr>
              <a:t>Title of Document</a:t>
            </a:r>
            <a:r>
              <a:rPr lang="en-US" sz="1000" dirty="0">
                <a:latin typeface="Bookman Old Style" panose="02050604050505020204" pitchFamily="18" charset="0"/>
                <a:cs typeface="Arial"/>
              </a:rPr>
              <a:t>:  Women Who Are Guarding the White House Portal</a:t>
            </a:r>
          </a:p>
          <a:p>
            <a:pPr marL="0" indent="0">
              <a:lnSpc>
                <a:spcPct val="110000"/>
              </a:lnSpc>
              <a:spcAft>
                <a:spcPts val="0"/>
              </a:spcAft>
              <a:buNone/>
            </a:pPr>
            <a:r>
              <a:rPr lang="en-US" sz="1000" b="1" dirty="0">
                <a:latin typeface="Bookman Old Style" panose="02050604050505020204" pitchFamily="18" charset="0"/>
                <a:cs typeface="Arial"/>
              </a:rPr>
              <a:t>Creator: </a:t>
            </a:r>
            <a:r>
              <a:rPr lang="en-US" sz="1000" i="1" dirty="0">
                <a:latin typeface="Bookman Old Style" panose="02050604050505020204" pitchFamily="18" charset="0"/>
                <a:cs typeface="Arial"/>
              </a:rPr>
              <a:t>Washington Post</a:t>
            </a:r>
          </a:p>
          <a:p>
            <a:pPr marL="0" indent="0">
              <a:lnSpc>
                <a:spcPct val="110000"/>
              </a:lnSpc>
              <a:spcAft>
                <a:spcPts val="0"/>
              </a:spcAft>
              <a:buNone/>
            </a:pPr>
            <a:r>
              <a:rPr lang="en-US" sz="1000" b="1" dirty="0">
                <a:latin typeface="Bookman Old Style" panose="02050604050505020204" pitchFamily="18" charset="0"/>
                <a:cs typeface="Arial"/>
              </a:rPr>
              <a:t>Date Created</a:t>
            </a:r>
            <a:r>
              <a:rPr lang="en-US" sz="1000" dirty="0">
                <a:latin typeface="Bookman Old Style" panose="02050604050505020204" pitchFamily="18" charset="0"/>
                <a:cs typeface="Arial"/>
              </a:rPr>
              <a:t>: February 4, 1917</a:t>
            </a:r>
          </a:p>
          <a:p>
            <a:pPr>
              <a:lnSpc>
                <a:spcPct val="110000"/>
              </a:lnSpc>
              <a:spcAft>
                <a:spcPts val="0"/>
              </a:spcAft>
            </a:pPr>
            <a:endParaRPr lang="en-US" sz="1000" b="1" dirty="0">
              <a:latin typeface="Bookman Old Style" panose="02050604050505020204" pitchFamily="18" charset="0"/>
              <a:cs typeface="Arial"/>
            </a:endParaRPr>
          </a:p>
          <a:p>
            <a:pPr marL="0" indent="0">
              <a:lnSpc>
                <a:spcPct val="110000"/>
              </a:lnSpc>
              <a:spcAft>
                <a:spcPts val="0"/>
              </a:spcAft>
              <a:buNone/>
            </a:pPr>
            <a:r>
              <a:rPr lang="en-US" sz="1000" b="1" dirty="0">
                <a:latin typeface="Bookman Old Style" panose="02050604050505020204" pitchFamily="18" charset="0"/>
                <a:cs typeface="Arial"/>
              </a:rPr>
              <a:t>Content</a:t>
            </a:r>
            <a:r>
              <a:rPr lang="en-US" sz="1000" dirty="0">
                <a:latin typeface="Bookman Old Style" panose="02050604050505020204" pitchFamily="18" charset="0"/>
                <a:cs typeface="Arial"/>
              </a:rPr>
              <a:t>: Newspaper feature article talking about why the suffragists were picketing the White House.  Includes photos and Insert photos of some of the picketers.</a:t>
            </a:r>
          </a:p>
          <a:p>
            <a:pPr marL="0" indent="0">
              <a:buNone/>
            </a:pPr>
            <a:endParaRPr lang="en-US" sz="1000" dirty="0">
              <a:latin typeface="Bookman Old Style" panose="02050604050505020204" pitchFamily="18" charset="0"/>
              <a:cs typeface="Arial"/>
            </a:endParaRPr>
          </a:p>
          <a:p>
            <a:pPr marL="0" indent="0">
              <a:buNone/>
            </a:pPr>
            <a:r>
              <a:rPr lang="en-US" sz="1000" b="1" dirty="0">
                <a:latin typeface="Bookman Old Style" panose="02050604050505020204" pitchFamily="18" charset="0"/>
                <a:cs typeface="Arial"/>
              </a:rPr>
              <a:t>Subtext</a:t>
            </a:r>
            <a:r>
              <a:rPr lang="en-US" sz="1000" dirty="0">
                <a:latin typeface="Bookman Old Style" panose="02050604050505020204" pitchFamily="18" charset="0"/>
                <a:cs typeface="Arial"/>
              </a:rPr>
              <a:t>: </a:t>
            </a:r>
          </a:p>
          <a:p>
            <a:pPr marL="171450" indent="-171450">
              <a:buFont typeface="Arial" panose="020B0604020202020204" pitchFamily="34" charset="0"/>
              <a:buChar char="•"/>
            </a:pPr>
            <a:r>
              <a:rPr lang="en-US" sz="1000" i="1" dirty="0">
                <a:latin typeface="Bookman Old Style" panose="02050604050505020204" pitchFamily="18" charset="0"/>
                <a:cs typeface="Arial"/>
              </a:rPr>
              <a:t>How close to the event depicted was the source created (both time and place?) </a:t>
            </a:r>
            <a:r>
              <a:rPr lang="en-US" sz="1000" dirty="0">
                <a:latin typeface="Bookman Old Style" panose="02050604050505020204" pitchFamily="18" charset="0"/>
                <a:cs typeface="Arial"/>
              </a:rPr>
              <a:t>Immediate</a:t>
            </a:r>
          </a:p>
          <a:p>
            <a:pPr marL="171450" indent="-171450">
              <a:buFont typeface="Arial" panose="020B0604020202020204" pitchFamily="34" charset="0"/>
              <a:buChar char="•"/>
            </a:pPr>
            <a:r>
              <a:rPr lang="en-US" sz="1000" i="1" dirty="0">
                <a:latin typeface="Bookman Old Style" panose="02050604050505020204" pitchFamily="18" charset="0"/>
                <a:cs typeface="Arial"/>
              </a:rPr>
              <a:t>Why was the item created? </a:t>
            </a:r>
            <a:r>
              <a:rPr lang="en-US" sz="1000" i="1" dirty="0">
                <a:latin typeface="Bookman Old Style" panose="02050604050505020204" pitchFamily="18" charset="0"/>
              </a:rPr>
              <a:t>What was its purpose? </a:t>
            </a:r>
            <a:r>
              <a:rPr lang="en-US" sz="1000" dirty="0">
                <a:latin typeface="Bookman Old Style" panose="02050604050505020204" pitchFamily="18" charset="0"/>
                <a:cs typeface="Arial"/>
              </a:rPr>
              <a:t>To help sell newspapers and keep subscribers, to report the news and entertain readers (human interest story). The suffragists used this form of media to gain attention and support for their cause.</a:t>
            </a:r>
            <a:r>
              <a:rPr lang="en-US" sz="1000" dirty="0">
                <a:latin typeface="Bookman Old Style" panose="02050604050505020204" pitchFamily="18" charset="0"/>
              </a:rPr>
              <a:t> </a:t>
            </a:r>
          </a:p>
          <a:p>
            <a:pPr marL="171450" indent="-171450">
              <a:buFont typeface="Arial" panose="020B0604020202020204" pitchFamily="34" charset="0"/>
              <a:buChar char="•"/>
            </a:pPr>
            <a:r>
              <a:rPr lang="en-US" sz="1000" i="1" dirty="0">
                <a:latin typeface="Bookman Old Style" panose="02050604050505020204" pitchFamily="18" charset="0"/>
              </a:rPr>
              <a:t>Who was the intended audience?</a:t>
            </a:r>
            <a:r>
              <a:rPr lang="en-US" sz="1000" dirty="0">
                <a:latin typeface="Bookman Old Style" panose="02050604050505020204" pitchFamily="18" charset="0"/>
              </a:rPr>
              <a:t> D.C. area newspaper readers</a:t>
            </a:r>
          </a:p>
          <a:p>
            <a:pPr marL="171450" indent="-171450">
              <a:buFont typeface="Arial" panose="020B0604020202020204" pitchFamily="34" charset="0"/>
              <a:buChar char="•"/>
            </a:pPr>
            <a:r>
              <a:rPr lang="en-US" sz="1000" i="1" dirty="0">
                <a:latin typeface="Bookman Old Style" panose="02050604050505020204" pitchFamily="18" charset="0"/>
              </a:rPr>
              <a:t>Does this document exhibit a point of view or bias? </a:t>
            </a:r>
            <a:r>
              <a:rPr lang="en-US" sz="1000" dirty="0">
                <a:latin typeface="Bookman Old Style" panose="02050604050505020204" pitchFamily="18" charset="0"/>
              </a:rPr>
              <a:t>Yes. The tone is patronizing, for example “dear old suffs.”  However, it does included some phrases that seem to express admiration (for example, “staying power”).</a:t>
            </a:r>
          </a:p>
          <a:p>
            <a:endParaRPr lang="en-US" sz="1000" dirty="0">
              <a:latin typeface="Bookman Old Style" panose="02050604050505020204" pitchFamily="18" charset="0"/>
            </a:endParaRPr>
          </a:p>
          <a:p>
            <a:endParaRPr lang="en-US" sz="1200" dirty="0">
              <a:latin typeface="Bookman Old Style" panose="02050604050505020204" pitchFamily="18" charset="0"/>
            </a:endParaRPr>
          </a:p>
        </p:txBody>
      </p:sp>
      <p:sp>
        <p:nvSpPr>
          <p:cNvPr id="5" name="TextBox 4"/>
          <p:cNvSpPr txBox="1"/>
          <p:nvPr/>
        </p:nvSpPr>
        <p:spPr>
          <a:xfrm>
            <a:off x="4584700" y="214791"/>
            <a:ext cx="4229100" cy="4093428"/>
          </a:xfrm>
          <a:prstGeom prst="rect">
            <a:avLst/>
          </a:prstGeom>
          <a:noFill/>
          <a:ln>
            <a:noFill/>
          </a:ln>
        </p:spPr>
        <p:txBody>
          <a:bodyPr wrap="square" rtlCol="0">
            <a:spAutoFit/>
          </a:bodyPr>
          <a:lstStyle/>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Context: </a:t>
            </a:r>
            <a:r>
              <a:rPr lang="en-US" sz="1000" i="1" kern="1200" spc="30" dirty="0">
                <a:solidFill>
                  <a:schemeClr val="tx1"/>
                </a:solidFill>
                <a:latin typeface="Bookman Old Style" panose="02050604050505020204" pitchFamily="18" charset="0"/>
                <a:ea typeface="+mn-ea"/>
              </a:rPr>
              <a:t>What events were occurring during the time period the document was created? How might this have influenced the source?</a:t>
            </a:r>
          </a:p>
          <a:p>
            <a:pPr>
              <a:buClr>
                <a:schemeClr val="tx2"/>
              </a:buClr>
              <a:buFont typeface="Arial" pitchFamily="34" charset="0"/>
            </a:pPr>
            <a:endParaRPr lang="en-US" sz="1000" b="1" kern="1200" spc="30" dirty="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1917</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January 10, the National Woman’s Party begins posting “Silent Sentinels” in front of the White House.</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April 2, Woodrow Wilson asks Congress to declare war on Germany (article might not be so favorable of the suffragists if it were written after war was declared).</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November 14, Night of Terror: The Supt. of the Occoquan Workhouse orders guards to  brutalize the suffragist inmates.</a:t>
            </a:r>
          </a:p>
          <a:p>
            <a:pPr marL="171450" indent="-171450">
              <a:buClr>
                <a:schemeClr val="tx2"/>
              </a:buClr>
              <a:buFont typeface="Arial" pitchFamily="34" charset="0"/>
              <a:buChar char="•"/>
            </a:pPr>
            <a:endParaRPr lang="en-US" sz="1000" kern="1200" spc="30" dirty="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Question: </a:t>
            </a:r>
            <a:r>
              <a:rPr lang="en-US" sz="1000" kern="1200" spc="30" dirty="0">
                <a:solidFill>
                  <a:schemeClr val="tx1"/>
                </a:solidFill>
                <a:latin typeface="Bookman Old Style" panose="02050604050505020204" pitchFamily="18" charset="0"/>
                <a:ea typeface="+mn-ea"/>
              </a:rPr>
              <a:t>Write at least one question you have after investigating this source.  </a:t>
            </a:r>
            <a:r>
              <a:rPr lang="en-US" sz="1000" i="1" kern="1200" spc="30" dirty="0">
                <a:solidFill>
                  <a:schemeClr val="tx1"/>
                </a:solidFill>
                <a:latin typeface="Bookman Old Style" panose="02050604050505020204" pitchFamily="18" charset="0"/>
                <a:ea typeface="+mn-ea"/>
              </a:rPr>
              <a:t>What are you confused about?  What new questions does this source raise?</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Why did newspaper article report that Hunkins didn’t vote? How embarrassing was that to suffrage cause?</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Was suffrage primarily a symbol of equality for Hunkins or did she really want to vote? </a:t>
            </a:r>
          </a:p>
          <a:p>
            <a:pPr marL="171450" indent="-171450">
              <a:buClr>
                <a:schemeClr val="tx2"/>
              </a:buClr>
              <a:buFont typeface="Arial" pitchFamily="34" charset="0"/>
              <a:buChar char="•"/>
            </a:pPr>
            <a:r>
              <a:rPr lang="en-US" sz="1000" kern="1200" spc="30" dirty="0">
                <a:solidFill>
                  <a:schemeClr val="tx1"/>
                </a:solidFill>
                <a:latin typeface="Bookman Old Style" panose="02050604050505020204" pitchFamily="18" charset="0"/>
                <a:ea typeface="+mn-ea"/>
              </a:rPr>
              <a:t>Did the article’s </a:t>
            </a:r>
            <a:r>
              <a:rPr lang="en-US" sz="1000" i="1" kern="1200" spc="30" dirty="0">
                <a:solidFill>
                  <a:schemeClr val="tx1"/>
                </a:solidFill>
                <a:latin typeface="Bookman Old Style" panose="02050604050505020204" pitchFamily="18" charset="0"/>
                <a:ea typeface="+mn-ea"/>
              </a:rPr>
              <a:t>author/Washington Post </a:t>
            </a:r>
            <a:r>
              <a:rPr lang="en-US" sz="1000" kern="1200" spc="30" dirty="0">
                <a:solidFill>
                  <a:schemeClr val="tx1"/>
                </a:solidFill>
                <a:latin typeface="Bookman Old Style" panose="02050604050505020204" pitchFamily="18" charset="0"/>
                <a:ea typeface="+mn-ea"/>
              </a:rPr>
              <a:t>support or oppose woman’s suffrage? </a:t>
            </a:r>
          </a:p>
          <a:p>
            <a:pPr>
              <a:buClr>
                <a:schemeClr val="tx2"/>
              </a:buClr>
              <a:buFont typeface="Arial" pitchFamily="34" charset="0"/>
            </a:pPr>
            <a:endParaRPr lang="en-US" sz="1000" kern="1200" spc="30" dirty="0">
              <a:solidFill>
                <a:schemeClr val="tx1"/>
              </a:solidFill>
              <a:latin typeface="Bookman Old Style" panose="02050604050505020204" pitchFamily="18" charset="0"/>
              <a:ea typeface="+mn-ea"/>
            </a:endParaRPr>
          </a:p>
          <a:p>
            <a:pPr>
              <a:buClr>
                <a:schemeClr val="tx2"/>
              </a:buClr>
              <a:buFont typeface="Arial" pitchFamily="34" charset="0"/>
            </a:pPr>
            <a:r>
              <a:rPr lang="en-US" sz="1000" b="1" kern="1200" spc="30" dirty="0">
                <a:solidFill>
                  <a:schemeClr val="tx1"/>
                </a:solidFill>
                <a:latin typeface="Bookman Old Style" panose="02050604050505020204" pitchFamily="18" charset="0"/>
                <a:ea typeface="+mn-ea"/>
              </a:rPr>
              <a:t>Corroboration</a:t>
            </a:r>
            <a:r>
              <a:rPr lang="en-US" sz="1000" kern="1200" spc="30" dirty="0">
                <a:solidFill>
                  <a:schemeClr val="tx1"/>
                </a:solidFill>
                <a:latin typeface="Bookman Old Style" panose="02050604050505020204" pitchFamily="18" charset="0"/>
                <a:ea typeface="+mn-ea"/>
              </a:rPr>
              <a:t> (Complete after reading the other documents in the case file)</a:t>
            </a:r>
          </a:p>
        </p:txBody>
      </p:sp>
      <p:sp>
        <p:nvSpPr>
          <p:cNvPr id="2" name="Title 1">
            <a:extLst>
              <a:ext uri="{FF2B5EF4-FFF2-40B4-BE49-F238E27FC236}">
                <a16:creationId xmlns:a16="http://schemas.microsoft.com/office/drawing/2014/main" id="{BF832C60-2574-91D1-448E-8D23B29EFC46}"/>
              </a:ext>
            </a:extLst>
          </p:cNvPr>
          <p:cNvSpPr>
            <a:spLocks noGrp="1"/>
          </p:cNvSpPr>
          <p:nvPr>
            <p:ph type="title"/>
          </p:nvPr>
        </p:nvSpPr>
        <p:spPr>
          <a:xfrm>
            <a:off x="457200" y="-857250"/>
            <a:ext cx="8229600" cy="857250"/>
          </a:xfrm>
        </p:spPr>
        <p:txBody>
          <a:bodyPr vert="horz" lIns="91425" tIns="91425" rIns="91425" bIns="91425" rtlCol="0" anchor="b" anchorCtr="0">
            <a:noAutofit/>
          </a:bodyPr>
          <a:lstStyle/>
          <a:p>
            <a:r>
              <a:rPr lang="en-US" dirty="0"/>
              <a:t>Content and subtext of document</a:t>
            </a:r>
          </a:p>
        </p:txBody>
      </p:sp>
    </p:spTree>
    <p:extLst>
      <p:ext uri="{BB962C8B-B14F-4D97-AF65-F5344CB8AC3E}">
        <p14:creationId xmlns:p14="http://schemas.microsoft.com/office/powerpoint/2010/main" val="53992082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Shape 57" descr="Photograph of a typed letter from Hazel Hunkins to her mother, dated 1917. "/>
          <p:cNvPicPr preferRelativeResize="0"/>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49934" y="206734"/>
            <a:ext cx="3244133" cy="397752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2B5673AD-675E-607F-684D-80EEC2189044}"/>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Hazel Hunkins to mother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descr="Photopgraph of a letter from Hazel Hunkins to her mother, dated 1917. "/>
          <p:cNvPicPr preferRelativeResize="0"/>
          <p:nvPr/>
        </p:nvPicPr>
        <p:blipFill>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82303" y="206734"/>
            <a:ext cx="2979394" cy="4121126"/>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D728E743-4510-1C8C-54F7-92ECE8936802}"/>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Letter from Hazel Hunkins to mother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05355"/>
            <a:ext cx="4104861" cy="4867577"/>
          </a:xfrm>
          <a:noFill/>
          <a:ln w="3175" cmpd="sng">
            <a:noFill/>
          </a:ln>
        </p:spPr>
        <p:txBody>
          <a:bodyPr>
            <a:normAutofit fontScale="92500" lnSpcReduction="10000"/>
          </a:bodyPr>
          <a:lstStyle/>
          <a:p>
            <a:pPr marL="0" lvl="0" indent="0">
              <a:lnSpc>
                <a:spcPct val="120000"/>
              </a:lnSpc>
              <a:spcAft>
                <a:spcPts val="0"/>
              </a:spcAft>
              <a:buNone/>
            </a:pPr>
            <a:r>
              <a:rPr lang="en-US" sz="1100" b="1" dirty="0">
                <a:solidFill>
                  <a:sysClr val="windowText" lastClr="000000"/>
                </a:solidFill>
                <a:latin typeface="Bookman Old Style" panose="02050604050505020204" pitchFamily="18" charset="0"/>
                <a:cs typeface="Arial"/>
              </a:rPr>
              <a:t>Title of Document</a:t>
            </a:r>
            <a:r>
              <a:rPr lang="en-US" sz="1100" dirty="0">
                <a:solidFill>
                  <a:sysClr val="windowText" lastClr="000000"/>
                </a:solidFill>
                <a:latin typeface="Bookman Old Style" panose="02050604050505020204" pitchFamily="18" charset="0"/>
                <a:cs typeface="Arial"/>
              </a:rPr>
              <a:t>: Letter to Mother</a:t>
            </a:r>
          </a:p>
          <a:p>
            <a:pPr marL="0" indent="0">
              <a:lnSpc>
                <a:spcPct val="120000"/>
              </a:lnSpc>
              <a:spcAft>
                <a:spcPts val="0"/>
              </a:spcAft>
              <a:buNone/>
            </a:pPr>
            <a:r>
              <a:rPr lang="en-US" sz="1100" b="1" dirty="0">
                <a:solidFill>
                  <a:sysClr val="windowText" lastClr="000000"/>
                </a:solidFill>
                <a:latin typeface="Bookman Old Style" panose="02050604050505020204" pitchFamily="18" charset="0"/>
                <a:cs typeface="Arial"/>
              </a:rPr>
              <a:t>Creator: </a:t>
            </a:r>
            <a:r>
              <a:rPr lang="en-US" sz="1100" dirty="0">
                <a:solidFill>
                  <a:sysClr val="windowText" lastClr="000000"/>
                </a:solidFill>
                <a:latin typeface="Bookman Old Style" panose="02050604050505020204" pitchFamily="18" charset="0"/>
                <a:cs typeface="Arial"/>
              </a:rPr>
              <a:t>Hazel Hunkins</a:t>
            </a:r>
          </a:p>
          <a:p>
            <a:pPr marL="0" indent="0">
              <a:lnSpc>
                <a:spcPct val="120000"/>
              </a:lnSpc>
              <a:spcAft>
                <a:spcPts val="0"/>
              </a:spcAft>
              <a:buNone/>
            </a:pPr>
            <a:r>
              <a:rPr lang="en-US" sz="1100" b="1" dirty="0">
                <a:solidFill>
                  <a:sysClr val="windowText" lastClr="000000"/>
                </a:solidFill>
                <a:latin typeface="Bookman Old Style" panose="02050604050505020204" pitchFamily="18" charset="0"/>
                <a:cs typeface="Arial"/>
              </a:rPr>
              <a:t>Date Created</a:t>
            </a:r>
            <a:r>
              <a:rPr lang="en-US" sz="1100" dirty="0">
                <a:solidFill>
                  <a:sysClr val="windowText" lastClr="000000"/>
                </a:solidFill>
                <a:latin typeface="Bookman Old Style" panose="02050604050505020204" pitchFamily="18" charset="0"/>
                <a:cs typeface="Arial"/>
              </a:rPr>
              <a:t>:  March 30, 1917</a:t>
            </a:r>
          </a:p>
          <a:p>
            <a:pPr>
              <a:lnSpc>
                <a:spcPct val="120000"/>
              </a:lnSpc>
              <a:spcAft>
                <a:spcPts val="0"/>
              </a:spcAft>
            </a:pPr>
            <a:endParaRPr lang="en-US" sz="1100" b="1" dirty="0">
              <a:solidFill>
                <a:sysClr val="windowText" lastClr="000000"/>
              </a:solidFill>
              <a:latin typeface="Bookman Old Style" panose="02050604050505020204" pitchFamily="18" charset="0"/>
              <a:cs typeface="Arial"/>
            </a:endParaRPr>
          </a:p>
          <a:p>
            <a:pPr marL="0" indent="0">
              <a:lnSpc>
                <a:spcPct val="120000"/>
              </a:lnSpc>
              <a:spcAft>
                <a:spcPts val="0"/>
              </a:spcAft>
              <a:buNone/>
            </a:pPr>
            <a:r>
              <a:rPr lang="en-US" sz="1100" b="1" dirty="0">
                <a:solidFill>
                  <a:sysClr val="windowText" lastClr="000000"/>
                </a:solidFill>
                <a:latin typeface="Bookman Old Style" panose="02050604050505020204" pitchFamily="18" charset="0"/>
                <a:cs typeface="Arial"/>
              </a:rPr>
              <a:t>Content</a:t>
            </a:r>
            <a:r>
              <a:rPr lang="en-US" sz="1100" dirty="0">
                <a:solidFill>
                  <a:sysClr val="windowText" lastClr="000000"/>
                </a:solidFill>
                <a:latin typeface="Bookman Old Style" panose="02050604050505020204" pitchFamily="18" charset="0"/>
                <a:cs typeface="Arial"/>
              </a:rPr>
              <a:t>: In a letter to her mother, Hazel talks about her feelings concerning the picketing by suffragists, seeing friends from Vassar college and new acquaintances, and what she was doing for entertainment. She discusses her frustrations with life as a suffragist. She is worried about finances and her future. She wants to be home, but is enjoying the excitement of life in Washington, D.C. She makes observations about politicians she has been lobbying. She talks about clothes and fabric. She is also worried about her pet cat; she wants her mother to take good care of it.</a:t>
            </a:r>
          </a:p>
          <a:p>
            <a:pPr>
              <a:lnSpc>
                <a:spcPct val="120000"/>
              </a:lnSpc>
              <a:spcAft>
                <a:spcPts val="0"/>
              </a:spcAft>
            </a:pPr>
            <a:endParaRPr lang="en-US" sz="1100" dirty="0">
              <a:solidFill>
                <a:sysClr val="windowText" lastClr="000000"/>
              </a:solidFill>
              <a:latin typeface="Bookman Old Style" panose="02050604050505020204" pitchFamily="18" charset="0"/>
              <a:cs typeface="Arial"/>
            </a:endParaRPr>
          </a:p>
          <a:p>
            <a:pPr marL="0" indent="0">
              <a:lnSpc>
                <a:spcPct val="120000"/>
              </a:lnSpc>
              <a:spcAft>
                <a:spcPts val="0"/>
              </a:spcAft>
              <a:buNone/>
            </a:pPr>
            <a:r>
              <a:rPr lang="en-US" sz="1100" b="1" dirty="0">
                <a:solidFill>
                  <a:sysClr val="windowText" lastClr="000000"/>
                </a:solidFill>
                <a:latin typeface="Bookman Old Style" panose="02050604050505020204" pitchFamily="18" charset="0"/>
                <a:cs typeface="Arial"/>
              </a:rPr>
              <a:t>Subtext</a:t>
            </a:r>
            <a:r>
              <a:rPr lang="en-US" sz="1100" dirty="0">
                <a:solidFill>
                  <a:sysClr val="windowText" lastClr="000000"/>
                </a:solidFill>
                <a:latin typeface="Bookman Old Style" panose="02050604050505020204" pitchFamily="18" charset="0"/>
                <a:cs typeface="Arial"/>
              </a:rPr>
              <a:t>:  </a:t>
            </a:r>
          </a:p>
          <a:p>
            <a:pPr marL="171450" indent="-171450">
              <a:lnSpc>
                <a:spcPct val="120000"/>
              </a:lnSpc>
              <a:spcAft>
                <a:spcPts val="0"/>
              </a:spcAft>
              <a:buFont typeface="Arial" panose="020B0604020202020204" pitchFamily="34" charset="0"/>
              <a:buChar char="•"/>
            </a:pPr>
            <a:r>
              <a:rPr lang="en-US" sz="1100" i="1" dirty="0">
                <a:solidFill>
                  <a:sysClr val="windowText" lastClr="000000"/>
                </a:solidFill>
                <a:latin typeface="Bookman Old Style" panose="02050604050505020204" pitchFamily="18" charset="0"/>
                <a:cs typeface="Arial"/>
              </a:rPr>
              <a:t>How close to the event depicted was the source created (both time and place?)</a:t>
            </a:r>
            <a:r>
              <a:rPr lang="en-US" sz="1100" dirty="0">
                <a:solidFill>
                  <a:sysClr val="windowText" lastClr="000000"/>
                </a:solidFill>
                <a:latin typeface="Bookman Old Style" panose="02050604050505020204" pitchFamily="18" charset="0"/>
                <a:cs typeface="Arial"/>
              </a:rPr>
              <a:t> Immediate</a:t>
            </a:r>
          </a:p>
          <a:p>
            <a:pPr marL="171450" indent="-171450">
              <a:lnSpc>
                <a:spcPct val="120000"/>
              </a:lnSpc>
              <a:spcAft>
                <a:spcPts val="0"/>
              </a:spcAft>
              <a:buFont typeface="Arial" panose="020B0604020202020204" pitchFamily="34" charset="0"/>
              <a:buChar char="•"/>
            </a:pPr>
            <a:r>
              <a:rPr lang="en-US" sz="1100" i="1" dirty="0">
                <a:solidFill>
                  <a:sysClr val="windowText" lastClr="000000"/>
                </a:solidFill>
                <a:latin typeface="Bookman Old Style" panose="02050604050505020204" pitchFamily="18" charset="0"/>
                <a:cs typeface="Arial"/>
              </a:rPr>
              <a:t>Why was the item created?</a:t>
            </a:r>
            <a:r>
              <a:rPr lang="en-US" sz="1100" dirty="0">
                <a:solidFill>
                  <a:sysClr val="windowText" lastClr="000000"/>
                </a:solidFill>
                <a:latin typeface="Bookman Old Style" panose="02050604050505020204" pitchFamily="18" charset="0"/>
                <a:cs typeface="Arial"/>
              </a:rPr>
              <a:t> </a:t>
            </a:r>
            <a:r>
              <a:rPr lang="en-US" sz="1100" i="1" dirty="0">
                <a:solidFill>
                  <a:sysClr val="windowText" lastClr="000000"/>
                </a:solidFill>
                <a:latin typeface="Bookman Old Style" panose="02050604050505020204" pitchFamily="18" charset="0"/>
              </a:rPr>
              <a:t>What was its purpose? </a:t>
            </a:r>
            <a:r>
              <a:rPr lang="en-US" sz="1100" dirty="0">
                <a:solidFill>
                  <a:sysClr val="windowText" lastClr="000000"/>
                </a:solidFill>
                <a:latin typeface="Bookman Old Style" panose="02050604050505020204" pitchFamily="18" charset="0"/>
                <a:cs typeface="Arial"/>
              </a:rPr>
              <a:t>To keep in touch with her mother what she was doing and find emotional support. </a:t>
            </a:r>
          </a:p>
          <a:p>
            <a:pPr marL="171450" indent="-171450">
              <a:lnSpc>
                <a:spcPct val="120000"/>
              </a:lnSpc>
              <a:spcAft>
                <a:spcPts val="0"/>
              </a:spcAft>
              <a:buFont typeface="Arial" panose="020B0604020202020204" pitchFamily="34" charset="0"/>
              <a:buChar char="•"/>
            </a:pPr>
            <a:r>
              <a:rPr lang="en-US" sz="1100" i="1" dirty="0">
                <a:solidFill>
                  <a:sysClr val="windowText" lastClr="000000"/>
                </a:solidFill>
                <a:latin typeface="Bookman Old Style" panose="02050604050505020204" pitchFamily="18" charset="0"/>
              </a:rPr>
              <a:t>Who was the intended audience?</a:t>
            </a:r>
            <a:r>
              <a:rPr lang="en-US" sz="1100" dirty="0">
                <a:solidFill>
                  <a:sysClr val="windowText" lastClr="000000"/>
                </a:solidFill>
                <a:latin typeface="Bookman Old Style" panose="02050604050505020204" pitchFamily="18" charset="0"/>
              </a:rPr>
              <a:t> Hazel’s mother.</a:t>
            </a:r>
          </a:p>
          <a:p>
            <a:pPr marL="171450" indent="-171450">
              <a:lnSpc>
                <a:spcPct val="120000"/>
              </a:lnSpc>
              <a:spcAft>
                <a:spcPts val="0"/>
              </a:spcAft>
              <a:buFont typeface="Arial" panose="020B0604020202020204" pitchFamily="34" charset="0"/>
              <a:buChar char="•"/>
            </a:pPr>
            <a:r>
              <a:rPr lang="en-US" sz="1100" i="1" dirty="0">
                <a:solidFill>
                  <a:sysClr val="windowText" lastClr="000000"/>
                </a:solidFill>
                <a:latin typeface="Bookman Old Style" panose="02050604050505020204" pitchFamily="18" charset="0"/>
              </a:rPr>
              <a:t>Does this document exhibit a point of view or bias? </a:t>
            </a:r>
            <a:r>
              <a:rPr lang="en-US" sz="1100" dirty="0">
                <a:solidFill>
                  <a:sysClr val="windowText" lastClr="000000"/>
                </a:solidFill>
                <a:latin typeface="Bookman Old Style" panose="02050604050505020204" pitchFamily="18" charset="0"/>
              </a:rPr>
              <a:t>Yes. Hazel’s perspective is that of someone directly involved in the movement and a “true believer.”  </a:t>
            </a:r>
          </a:p>
          <a:p>
            <a:endParaRPr lang="en-US" sz="12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a:p>
            <a:endParaRPr lang="en-US" sz="1200" dirty="0">
              <a:solidFill>
                <a:sysClr val="windowText" lastClr="000000"/>
              </a:solidFill>
              <a:latin typeface="Bookman Old Style" panose="02050604050505020204" pitchFamily="18" charset="0"/>
            </a:endParaRPr>
          </a:p>
        </p:txBody>
      </p:sp>
      <p:sp>
        <p:nvSpPr>
          <p:cNvPr id="5" name="TextBox 4"/>
          <p:cNvSpPr txBox="1"/>
          <p:nvPr/>
        </p:nvSpPr>
        <p:spPr>
          <a:xfrm>
            <a:off x="4505738" y="205355"/>
            <a:ext cx="4370181" cy="4247317"/>
          </a:xfrm>
          <a:prstGeom prst="rect">
            <a:avLst/>
          </a:prstGeom>
          <a:noFill/>
          <a:ln>
            <a:noFill/>
          </a:ln>
        </p:spPr>
        <p:txBody>
          <a:bodyPr wrap="square" rtlCol="0">
            <a:spAutoFit/>
          </a:bodyPr>
          <a:lstStyle/>
          <a:p>
            <a:r>
              <a:rPr lang="en-US" sz="1000" b="1" dirty="0">
                <a:latin typeface="Bookman Old Style" panose="02050604050505020204" pitchFamily="18" charset="0"/>
              </a:rPr>
              <a:t>Context</a:t>
            </a:r>
            <a:r>
              <a:rPr lang="en-US" sz="1000" dirty="0">
                <a:latin typeface="Bookman Old Style" panose="02050604050505020204" pitchFamily="18" charset="0"/>
              </a:rPr>
              <a:t>: </a:t>
            </a:r>
            <a:r>
              <a:rPr lang="en-US" sz="1000" i="1" dirty="0">
                <a:latin typeface="Bookman Old Style" panose="02050604050505020204" pitchFamily="18" charset="0"/>
              </a:rPr>
              <a:t>What events were occurring during the time period the document was created?  How might this have influenced the source?</a:t>
            </a:r>
          </a:p>
          <a:p>
            <a:endParaRPr lang="en-US" sz="1000" b="1" dirty="0">
              <a:latin typeface="Bookman Old Style" panose="02050604050505020204" pitchFamily="18" charset="0"/>
            </a:endParaRPr>
          </a:p>
          <a:p>
            <a:r>
              <a:rPr lang="en-US" sz="1000" b="1" dirty="0">
                <a:latin typeface="Bookman Old Style" panose="02050604050505020204" pitchFamily="18" charset="0"/>
              </a:rPr>
              <a:t>1917</a:t>
            </a:r>
          </a:p>
          <a:p>
            <a:pPr marL="171450" indent="-171450">
              <a:buFont typeface="Arial"/>
              <a:buChar char="•"/>
            </a:pPr>
            <a:r>
              <a:rPr lang="en-US" sz="1000" dirty="0">
                <a:latin typeface="Bookman Old Style" panose="02050604050505020204" pitchFamily="18" charset="0"/>
              </a:rPr>
              <a:t>“So Long Letty” was being performed at the Shubert Theater October 1916-January 1917.</a:t>
            </a:r>
          </a:p>
          <a:p>
            <a:pPr marL="171450" indent="-171450">
              <a:buFont typeface="Arial"/>
              <a:buChar char="•"/>
            </a:pPr>
            <a:r>
              <a:rPr lang="en-US" sz="1000" dirty="0">
                <a:latin typeface="Bookman Old Style" panose="02050604050505020204" pitchFamily="18" charset="0"/>
              </a:rPr>
              <a:t>January 10, the NWP begins posting “Silent Sentinels” (so Hazel has been picketing for three months).</a:t>
            </a:r>
          </a:p>
          <a:p>
            <a:pPr marL="171450" indent="-171450">
              <a:buFont typeface="Arial"/>
              <a:buChar char="•"/>
            </a:pPr>
            <a:r>
              <a:rPr lang="en-US" sz="1000" dirty="0">
                <a:latin typeface="Bookman Old Style" panose="02050604050505020204" pitchFamily="18" charset="0"/>
              </a:rPr>
              <a:t>March 4,  Woodrow Wilson begins his second term.</a:t>
            </a:r>
          </a:p>
          <a:p>
            <a:pPr marL="171450" indent="-171450">
              <a:buFont typeface="Arial"/>
              <a:buChar char="•"/>
            </a:pPr>
            <a:r>
              <a:rPr lang="en-US" sz="1000" dirty="0">
                <a:latin typeface="Bookman Old Style" panose="02050604050505020204" pitchFamily="18" charset="0"/>
              </a:rPr>
              <a:t>April 2, Woodrow Wilson asks Congress to declare war on Germany.</a:t>
            </a:r>
          </a:p>
          <a:p>
            <a:pPr marL="171450" indent="-171450">
              <a:buFont typeface="Arial"/>
              <a:buChar char="•"/>
            </a:pPr>
            <a:r>
              <a:rPr lang="en-US" sz="1000" dirty="0">
                <a:latin typeface="Bookman Old Style" panose="02050604050505020204" pitchFamily="18" charset="0"/>
              </a:rPr>
              <a:t>November 6, New York passes woman’s suffrage, a victory for the NAWSA’s “winning plan.”</a:t>
            </a:r>
          </a:p>
          <a:p>
            <a:endParaRPr lang="en-US" sz="1000" dirty="0">
              <a:latin typeface="Bookman Old Style" panose="02050604050505020204" pitchFamily="18" charset="0"/>
            </a:endParaRPr>
          </a:p>
          <a:p>
            <a:r>
              <a:rPr lang="en-US" sz="1000" b="1" dirty="0">
                <a:latin typeface="Bookman Old Style" panose="02050604050505020204" pitchFamily="18" charset="0"/>
              </a:rPr>
              <a:t>Question:</a:t>
            </a:r>
            <a:r>
              <a:rPr lang="en-US" sz="1000" dirty="0">
                <a:latin typeface="Bookman Old Style" panose="02050604050505020204" pitchFamily="18" charset="0"/>
              </a:rPr>
              <a:t>  Write at least one question you have after investigating this source.  </a:t>
            </a:r>
            <a:r>
              <a:rPr lang="en-US" sz="1000" i="1" dirty="0">
                <a:latin typeface="Bookman Old Style" panose="02050604050505020204" pitchFamily="18" charset="0"/>
              </a:rPr>
              <a:t>What are you confused about?  What new questions does this source raise?</a:t>
            </a:r>
          </a:p>
          <a:p>
            <a:pPr marL="171450" indent="-171450">
              <a:buFont typeface="Arial" panose="020B0604020202020204" pitchFamily="34" charset="0"/>
              <a:buChar char="•"/>
            </a:pPr>
            <a:r>
              <a:rPr lang="en-US" sz="1000" dirty="0">
                <a:latin typeface="Bookman Old Style" panose="02050604050505020204" pitchFamily="18" charset="0"/>
              </a:rPr>
              <a:t>How often did Hazel Hunkins write her mother? What other ways was she able to connect with her? </a:t>
            </a:r>
          </a:p>
          <a:p>
            <a:pPr marL="171450" indent="-171450">
              <a:buFont typeface="Arial" panose="020B0604020202020204" pitchFamily="34" charset="0"/>
              <a:buChar char="•"/>
            </a:pPr>
            <a:r>
              <a:rPr lang="en-US" sz="1000" dirty="0">
                <a:latin typeface="Bookman Old Style" panose="02050604050505020204" pitchFamily="18" charset="0"/>
              </a:rPr>
              <a:t>Did other picketers share her feelings about picketing? </a:t>
            </a:r>
          </a:p>
          <a:p>
            <a:pPr marL="171450" indent="-171450">
              <a:buFont typeface="Arial" panose="020B0604020202020204" pitchFamily="34" charset="0"/>
              <a:buChar char="•"/>
            </a:pPr>
            <a:endParaRPr lang="en-US" sz="1000" dirty="0">
              <a:latin typeface="Bookman Old Style" panose="02050604050505020204" pitchFamily="18" charset="0"/>
            </a:endParaRPr>
          </a:p>
          <a:p>
            <a:r>
              <a:rPr lang="en-US" sz="1000" b="1" dirty="0">
                <a:latin typeface="Bookman Old Style" panose="02050604050505020204" pitchFamily="18" charset="0"/>
              </a:rPr>
              <a:t>Corroboration</a:t>
            </a:r>
            <a:r>
              <a:rPr lang="en-US" sz="1000" dirty="0">
                <a:latin typeface="Bookman Old Style" panose="02050604050505020204" pitchFamily="18" charset="0"/>
              </a:rPr>
              <a:t> (Complete after reading the other documents in the case file):</a:t>
            </a:r>
          </a:p>
          <a:p>
            <a:pPr marL="171450" indent="-171450">
              <a:buFont typeface="Arial" panose="020B0604020202020204" pitchFamily="34" charset="0"/>
              <a:buChar char="•"/>
            </a:pPr>
            <a:r>
              <a:rPr lang="en-US" sz="1000" dirty="0">
                <a:latin typeface="Bookman Old Style" panose="02050604050505020204" pitchFamily="18" charset="0"/>
              </a:rPr>
              <a:t>The newspaper article corroborates that Hunkins is one of the picket.</a:t>
            </a:r>
          </a:p>
          <a:p>
            <a:pPr marL="171450" indent="-171450">
              <a:buFont typeface="Arial" panose="020B0604020202020204" pitchFamily="34" charset="0"/>
              <a:buChar char="•"/>
            </a:pPr>
            <a:r>
              <a:rPr lang="en-US" sz="1000" dirty="0">
                <a:latin typeface="Bookman Old Style" panose="02050604050505020204" pitchFamily="18" charset="0"/>
              </a:rPr>
              <a:t>Both the letter and newspaper talk about the difficulty of standing still.</a:t>
            </a:r>
          </a:p>
        </p:txBody>
      </p:sp>
      <p:sp>
        <p:nvSpPr>
          <p:cNvPr id="2" name="Title 1">
            <a:extLst>
              <a:ext uri="{FF2B5EF4-FFF2-40B4-BE49-F238E27FC236}">
                <a16:creationId xmlns:a16="http://schemas.microsoft.com/office/drawing/2014/main" id="{7AF92090-1C09-3784-4FD2-54C4CC1C92D9}"/>
              </a:ext>
            </a:extLst>
          </p:cNvPr>
          <p:cNvSpPr>
            <a:spLocks noGrp="1"/>
          </p:cNvSpPr>
          <p:nvPr>
            <p:ph type="title"/>
          </p:nvPr>
        </p:nvSpPr>
        <p:spPr>
          <a:xfrm>
            <a:off x="457200" y="-857250"/>
            <a:ext cx="8229600" cy="857250"/>
          </a:xfrm>
        </p:spPr>
        <p:txBody>
          <a:bodyPr vert="horz" lIns="91425" tIns="91425" rIns="91425" bIns="91425" rtlCol="0" anchor="b" anchorCtr="0">
            <a:noAutofit/>
          </a:bodyPr>
          <a:lstStyle/>
          <a:p>
            <a:r>
              <a:rPr lang="en-US" dirty="0"/>
              <a:t>Contextualizing hazel’s letter</a:t>
            </a:r>
          </a:p>
        </p:txBody>
      </p:sp>
    </p:spTree>
    <p:extLst>
      <p:ext uri="{BB962C8B-B14F-4D97-AF65-F5344CB8AC3E}">
        <p14:creationId xmlns:p14="http://schemas.microsoft.com/office/powerpoint/2010/main" val="29972766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descr="Black and white political cartoon from 1915. Cartoon shows six men in white clothes and black bowler hats leering at a female figure standing in front of them. Woan's clothes have bows on her dress and the words &quot;anti&quot; on the front. A male judge appears to be facing her. Title of the cartoon is &quot;I Did Not Raise My Girl to be a Voter.&quot;"/>
          <p:cNvPicPr preferRelativeResize="0"/>
          <p:nvPr/>
        </p:nvPicPr>
        <p:blipFill>
          <a:blip r:embed="rId3">
            <a:alphaModFix/>
          </a:blip>
          <a:stretch>
            <a:fillRect/>
          </a:stretch>
        </p:blipFill>
        <p:spPr>
          <a:xfrm>
            <a:off x="3245306" y="214685"/>
            <a:ext cx="2653389" cy="4088834"/>
          </a:xfrm>
          <a:prstGeom prst="rect">
            <a:avLst/>
          </a:prstGeom>
          <a:ln w="28575" cap="sq">
            <a:solidFill>
              <a:srgbClr val="F9BE6F"/>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id="{9762BF34-8AE0-6556-32B5-C607DB2B9250}"/>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“I did not raise my girl to be a voter”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72">
            <a:extLst>
              <a:ext uri="{C183D7F6-B498-43B3-948B-1728B52AA6E4}">
                <adec:decorative xmlns:adec="http://schemas.microsoft.com/office/drawing/2017/decorative" val="1"/>
              </a:ext>
            </a:extLst>
          </p:cNvPr>
          <p:cNvPicPr preferRelativeResize="0"/>
          <p:nvPr/>
        </p:nvPicPr>
        <p:blipFill>
          <a:blip r:embed="rId2">
            <a:alphaModFix/>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7445" y="184067"/>
            <a:ext cx="5248824" cy="4864217"/>
          </a:xfrm>
          <a:prstGeom prst="rect">
            <a:avLst/>
          </a:prstGeom>
          <a:ln>
            <a:noFill/>
          </a:ln>
          <a:effectLst>
            <a:outerShdw blurRad="190500" algn="tl" rotWithShape="0">
              <a:srgbClr val="000000">
                <a:alpha val="70000"/>
              </a:srgbClr>
            </a:outerShdw>
          </a:effectLst>
        </p:spPr>
      </p:pic>
      <p:sp>
        <p:nvSpPr>
          <p:cNvPr id="3" name="Shape 74"/>
          <p:cNvSpPr txBox="1"/>
          <p:nvPr/>
        </p:nvSpPr>
        <p:spPr>
          <a:xfrm>
            <a:off x="1262636" y="757747"/>
            <a:ext cx="631757" cy="4484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Title</a:t>
            </a:r>
          </a:p>
        </p:txBody>
      </p:sp>
      <p:cxnSp>
        <p:nvCxnSpPr>
          <p:cNvPr id="5" name="Straight Arrow Connector 4">
            <a:extLst>
              <a:ext uri="{C183D7F6-B498-43B3-948B-1728B52AA6E4}">
                <adec:decorative xmlns:adec="http://schemas.microsoft.com/office/drawing/2017/decorative" val="1"/>
              </a:ext>
            </a:extLst>
          </p:cNvPr>
          <p:cNvCxnSpPr>
            <a:stCxn id="3" idx="3"/>
          </p:cNvCxnSpPr>
          <p:nvPr/>
        </p:nvCxnSpPr>
        <p:spPr>
          <a:xfrm>
            <a:off x="1894393" y="981997"/>
            <a:ext cx="574487" cy="298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hape 74"/>
          <p:cNvSpPr txBox="1"/>
          <p:nvPr/>
        </p:nvSpPr>
        <p:spPr>
          <a:xfrm>
            <a:off x="1260653" y="1280160"/>
            <a:ext cx="615852" cy="4484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Date</a:t>
            </a:r>
          </a:p>
        </p:txBody>
      </p:sp>
      <p:cxnSp>
        <p:nvCxnSpPr>
          <p:cNvPr id="10" name="Straight Arrow Connector 9">
            <a:extLst>
              <a:ext uri="{C183D7F6-B498-43B3-948B-1728B52AA6E4}">
                <adec:decorative xmlns:adec="http://schemas.microsoft.com/office/drawing/2017/decorative" val="1"/>
              </a:ext>
            </a:extLst>
          </p:cNvPr>
          <p:cNvCxnSpPr>
            <a:stCxn id="8" idx="3"/>
          </p:cNvCxnSpPr>
          <p:nvPr/>
        </p:nvCxnSpPr>
        <p:spPr>
          <a:xfrm>
            <a:off x="1876505" y="1504410"/>
            <a:ext cx="616228" cy="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hape 78"/>
          <p:cNvSpPr txBox="1"/>
          <p:nvPr/>
        </p:nvSpPr>
        <p:spPr>
          <a:xfrm>
            <a:off x="828480" y="1731840"/>
            <a:ext cx="1065913" cy="3338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Summary</a:t>
            </a:r>
          </a:p>
        </p:txBody>
      </p:sp>
      <p:cxnSp>
        <p:nvCxnSpPr>
          <p:cNvPr id="18" name="Straight Arrow Connector 17">
            <a:extLst>
              <a:ext uri="{C183D7F6-B498-43B3-948B-1728B52AA6E4}">
                <adec:decorative xmlns:adec="http://schemas.microsoft.com/office/drawing/2017/decorative" val="1"/>
              </a:ext>
            </a:extLst>
          </p:cNvPr>
          <p:cNvCxnSpPr/>
          <p:nvPr/>
        </p:nvCxnSpPr>
        <p:spPr>
          <a:xfrm flipV="1">
            <a:off x="1894393" y="1812897"/>
            <a:ext cx="598340" cy="93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hape 81"/>
          <p:cNvSpPr txBox="1"/>
          <p:nvPr/>
        </p:nvSpPr>
        <p:spPr>
          <a:xfrm>
            <a:off x="851259" y="3900691"/>
            <a:ext cx="1116600" cy="333899"/>
          </a:xfrm>
          <a:prstGeom prst="rect">
            <a:avLst/>
          </a:prstGeom>
          <a:noFill/>
          <a:ln>
            <a:noFill/>
          </a:ln>
        </p:spPr>
        <p:txBody>
          <a:bodyPr lIns="91425" tIns="91425" rIns="91425" bIns="91425" anchor="t" anchorCtr="0">
            <a:noAutofit/>
          </a:bodyPr>
          <a:lstStyle/>
          <a:p>
            <a:pPr>
              <a:spcBef>
                <a:spcPts val="0"/>
              </a:spcBef>
              <a:buNone/>
            </a:pPr>
            <a:r>
              <a:rPr lang="en" dirty="0">
                <a:solidFill>
                  <a:schemeClr val="tx1"/>
                </a:solidFill>
                <a:latin typeface="Bookman Old Style" panose="02050604050505020204" pitchFamily="18" charset="0"/>
                <a:ea typeface="Calibri"/>
                <a:cs typeface="Calibri"/>
              </a:rPr>
              <a:t>Bookmark</a:t>
            </a:r>
          </a:p>
        </p:txBody>
      </p:sp>
      <p:cxnSp>
        <p:nvCxnSpPr>
          <p:cNvPr id="23" name="Straight Arrow Connector 22">
            <a:extLst>
              <a:ext uri="{C183D7F6-B498-43B3-948B-1728B52AA6E4}">
                <adec:decorative xmlns:adec="http://schemas.microsoft.com/office/drawing/2017/decorative" val="1"/>
              </a:ext>
            </a:extLst>
          </p:cNvPr>
          <p:cNvCxnSpPr/>
          <p:nvPr/>
        </p:nvCxnSpPr>
        <p:spPr>
          <a:xfrm>
            <a:off x="1876505" y="4123287"/>
            <a:ext cx="616228" cy="55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4C24290-DE3F-4FF9-1E3D-B8A7095D716C}"/>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“I did not raise my girl to be a voter” Continued</a:t>
            </a:r>
          </a:p>
        </p:txBody>
      </p:sp>
    </p:spTree>
    <p:extLst>
      <p:ext uri="{BB962C8B-B14F-4D97-AF65-F5344CB8AC3E}">
        <p14:creationId xmlns:p14="http://schemas.microsoft.com/office/powerpoint/2010/main" val="277380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965" y="215900"/>
            <a:ext cx="4406348" cy="5035551"/>
          </a:xfrm>
          <a:noFill/>
          <a:ln w="3175" cmpd="sng">
            <a:noFill/>
          </a:ln>
        </p:spPr>
        <p:txBody>
          <a:bodyPr>
            <a:noAutofit/>
          </a:bodyPr>
          <a:lstStyle/>
          <a:p>
            <a:pPr marL="0" lvl="0" indent="0">
              <a:spcAft>
                <a:spcPts val="0"/>
              </a:spcAft>
              <a:buNone/>
            </a:pPr>
            <a:r>
              <a:rPr lang="en-US" sz="1050" b="1" dirty="0">
                <a:latin typeface="Bookman Old Style" panose="02050604050505020204" pitchFamily="18" charset="0"/>
                <a:cs typeface="Arial"/>
              </a:rPr>
              <a:t>Title of Document</a:t>
            </a:r>
            <a:r>
              <a:rPr lang="en-US" sz="1050" dirty="0">
                <a:latin typeface="Bookman Old Style" panose="02050604050505020204" pitchFamily="18" charset="0"/>
                <a:cs typeface="Arial"/>
              </a:rPr>
              <a:t>: “I Did not raise my girl to be a voter.” Soprano Solo with vociferous male voices.</a:t>
            </a:r>
          </a:p>
          <a:p>
            <a:pPr marL="0" indent="0">
              <a:spcAft>
                <a:spcPts val="0"/>
              </a:spcAft>
              <a:buNone/>
            </a:pPr>
            <a:r>
              <a:rPr lang="en-US" sz="1050" b="1" dirty="0">
                <a:latin typeface="Bookman Old Style" panose="02050604050505020204" pitchFamily="18" charset="0"/>
                <a:cs typeface="Arial"/>
              </a:rPr>
              <a:t>Creator</a:t>
            </a:r>
            <a:r>
              <a:rPr lang="en-US" sz="1050" dirty="0">
                <a:latin typeface="Bookman Old Style" panose="02050604050505020204" pitchFamily="18" charset="0"/>
                <a:cs typeface="Arial"/>
              </a:rPr>
              <a:t>: </a:t>
            </a:r>
            <a:r>
              <a:rPr lang="en-US" sz="1050" i="1" dirty="0">
                <a:latin typeface="Bookman Old Style" panose="02050604050505020204" pitchFamily="18" charset="0"/>
                <a:cs typeface="Arial"/>
              </a:rPr>
              <a:t>Puck</a:t>
            </a:r>
            <a:r>
              <a:rPr lang="en-US" sz="1050" dirty="0">
                <a:latin typeface="Bookman Old Style" panose="02050604050505020204" pitchFamily="18" charset="0"/>
                <a:cs typeface="Arial"/>
              </a:rPr>
              <a:t> Magazine</a:t>
            </a:r>
          </a:p>
          <a:p>
            <a:pPr marL="0" indent="0">
              <a:spcAft>
                <a:spcPts val="0"/>
              </a:spcAft>
              <a:buNone/>
            </a:pPr>
            <a:r>
              <a:rPr lang="en-US" sz="1050" b="1" dirty="0">
                <a:latin typeface="Bookman Old Style" panose="02050604050505020204" pitchFamily="18" charset="0"/>
                <a:cs typeface="Arial"/>
              </a:rPr>
              <a:t>Date Created</a:t>
            </a:r>
            <a:r>
              <a:rPr lang="en-US" sz="1050" dirty="0">
                <a:latin typeface="Bookman Old Style" panose="02050604050505020204" pitchFamily="18" charset="0"/>
                <a:cs typeface="Arial"/>
              </a:rPr>
              <a:t>: Published October 9, 1915 </a:t>
            </a:r>
          </a:p>
          <a:p>
            <a:pPr>
              <a:spcAft>
                <a:spcPts val="0"/>
              </a:spcAft>
            </a:pPr>
            <a:endParaRPr lang="en-US" sz="1050" b="1" dirty="0">
              <a:latin typeface="Bookman Old Style" panose="02050604050505020204" pitchFamily="18" charset="0"/>
              <a:cs typeface="Arial"/>
            </a:endParaRPr>
          </a:p>
          <a:p>
            <a:pPr marL="0" indent="0">
              <a:spcAft>
                <a:spcPts val="0"/>
              </a:spcAft>
              <a:buNone/>
            </a:pPr>
            <a:r>
              <a:rPr lang="en-US" sz="1050" b="1" dirty="0">
                <a:latin typeface="Bookman Old Style" panose="02050604050505020204" pitchFamily="18" charset="0"/>
                <a:cs typeface="Arial"/>
              </a:rPr>
              <a:t>Content</a:t>
            </a:r>
            <a:r>
              <a:rPr lang="en-US" sz="1050" dirty="0">
                <a:latin typeface="Bookman Old Style" panose="02050604050505020204" pitchFamily="18" charset="0"/>
                <a:cs typeface="Arial"/>
              </a:rPr>
              <a:t>:  Political Cartoon – Caricature showing “Political boss” conducting chorus, with woman “anti” in front of men “procurer”, “dive-keeper”, “child labor employer”, “grafter”, “cadet” and “sweat shop owner.”</a:t>
            </a:r>
          </a:p>
          <a:p>
            <a:pPr marL="171450" indent="-171450">
              <a:spcAft>
                <a:spcPts val="0"/>
              </a:spcAft>
              <a:buFontTx/>
              <a:buChar char="•"/>
            </a:pPr>
            <a:r>
              <a:rPr lang="en-US" sz="1050" dirty="0">
                <a:latin typeface="Bookman Old Style" panose="02050604050505020204" pitchFamily="18" charset="0"/>
                <a:cs typeface="Arial"/>
              </a:rPr>
              <a:t>“Procurer” and “cadet” are synonyms for pimp.</a:t>
            </a:r>
          </a:p>
          <a:p>
            <a:pPr marL="171450" indent="-171450">
              <a:spcAft>
                <a:spcPts val="0"/>
              </a:spcAft>
              <a:buFontTx/>
              <a:buChar char="•"/>
            </a:pPr>
            <a:r>
              <a:rPr lang="en-US" sz="1050" dirty="0">
                <a:latin typeface="Bookman Old Style" panose="02050604050505020204" pitchFamily="18" charset="0"/>
                <a:cs typeface="Arial"/>
              </a:rPr>
              <a:t>“Dive-keeper” is a slumlord.</a:t>
            </a:r>
          </a:p>
          <a:p>
            <a:pPr marL="171450" indent="-171450">
              <a:spcAft>
                <a:spcPts val="0"/>
              </a:spcAft>
              <a:buFontTx/>
              <a:buChar char="•"/>
            </a:pPr>
            <a:r>
              <a:rPr lang="en-US" sz="1050" dirty="0">
                <a:latin typeface="Bookman Old Style" panose="02050604050505020204" pitchFamily="18" charset="0"/>
                <a:cs typeface="Arial"/>
              </a:rPr>
              <a:t>“Grafter” is a corrupt politician who accepts bribes.</a:t>
            </a:r>
          </a:p>
          <a:p>
            <a:pPr marL="171450" indent="-171450">
              <a:spcAft>
                <a:spcPts val="0"/>
              </a:spcAft>
              <a:buFontTx/>
              <a:buChar char="•"/>
            </a:pPr>
            <a:endParaRPr lang="en-US" sz="1050" dirty="0">
              <a:latin typeface="Bookman Old Style" panose="02050604050505020204" pitchFamily="18" charset="0"/>
              <a:cs typeface="Arial"/>
            </a:endParaRPr>
          </a:p>
          <a:p>
            <a:pPr>
              <a:spcAft>
                <a:spcPts val="0"/>
              </a:spcAft>
            </a:pPr>
            <a:r>
              <a:rPr lang="en-US" sz="1050" b="1" dirty="0">
                <a:latin typeface="Bookman Old Style" panose="02050604050505020204" pitchFamily="18" charset="0"/>
                <a:cs typeface="Arial"/>
              </a:rPr>
              <a:t>Subtext</a:t>
            </a:r>
            <a:r>
              <a:rPr lang="en-US" sz="1050" dirty="0">
                <a:latin typeface="Bookman Old Style" panose="02050604050505020204" pitchFamily="18" charset="0"/>
                <a:cs typeface="Arial"/>
              </a:rPr>
              <a:t>:  </a:t>
            </a:r>
          </a:p>
          <a:p>
            <a:pPr marL="171450" indent="-171450">
              <a:spcAft>
                <a:spcPts val="0"/>
              </a:spcAft>
              <a:buFont typeface="Arial" panose="020B0604020202020204" pitchFamily="34" charset="0"/>
              <a:buChar char="•"/>
            </a:pPr>
            <a:r>
              <a:rPr lang="en-US" sz="1050" i="1" dirty="0">
                <a:latin typeface="Bookman Old Style" panose="02050604050505020204" pitchFamily="18" charset="0"/>
                <a:cs typeface="Arial"/>
              </a:rPr>
              <a:t>How close to the event depicted was the source created (both time and place?)</a:t>
            </a:r>
            <a:r>
              <a:rPr lang="en-US" sz="1050" dirty="0">
                <a:latin typeface="Bookman Old Style" panose="02050604050505020204" pitchFamily="18" charset="0"/>
                <a:cs typeface="Arial"/>
              </a:rPr>
              <a:t>  During the suffrage debate.</a:t>
            </a:r>
          </a:p>
          <a:p>
            <a:pPr marL="171450" indent="-171450">
              <a:spcAft>
                <a:spcPts val="0"/>
              </a:spcAft>
              <a:buFont typeface="Arial" panose="020B0604020202020204" pitchFamily="34" charset="0"/>
              <a:buChar char="•"/>
            </a:pPr>
            <a:r>
              <a:rPr lang="en-US" sz="1050" i="1" dirty="0">
                <a:latin typeface="Bookman Old Style" panose="02050604050505020204" pitchFamily="18" charset="0"/>
                <a:cs typeface="Arial"/>
              </a:rPr>
              <a:t>Why was the item created? What was its purpose?</a:t>
            </a:r>
            <a:r>
              <a:rPr lang="en-US" sz="1050" dirty="0">
                <a:latin typeface="Bookman Old Style" panose="02050604050505020204" pitchFamily="18" charset="0"/>
                <a:cs typeface="Arial"/>
              </a:rPr>
              <a:t> To educate and entertain readers of </a:t>
            </a:r>
            <a:r>
              <a:rPr lang="en-US" sz="1050" i="1" dirty="0">
                <a:latin typeface="Bookman Old Style" panose="02050604050505020204" pitchFamily="18" charset="0"/>
                <a:cs typeface="Arial"/>
              </a:rPr>
              <a:t>Puck</a:t>
            </a:r>
            <a:r>
              <a:rPr lang="en-US" sz="1050" dirty="0">
                <a:latin typeface="Bookman Old Style" panose="02050604050505020204" pitchFamily="18" charset="0"/>
                <a:cs typeface="Arial"/>
              </a:rPr>
              <a:t>, the first humor magazine in the US  (1871-1918), and t</a:t>
            </a:r>
            <a:r>
              <a:rPr lang="en-US" sz="1050" dirty="0">
                <a:latin typeface="Bookman Old Style" panose="02050604050505020204" pitchFamily="18" charset="0"/>
              </a:rPr>
              <a:t>o support woman’s suffrage.</a:t>
            </a:r>
          </a:p>
          <a:p>
            <a:pPr marL="171450" indent="-171450">
              <a:spcAft>
                <a:spcPts val="0"/>
              </a:spcAft>
              <a:buFont typeface="Arial" panose="020B0604020202020204" pitchFamily="34" charset="0"/>
              <a:buChar char="•"/>
            </a:pPr>
            <a:r>
              <a:rPr lang="en-US" sz="1050" i="1" dirty="0">
                <a:latin typeface="Bookman Old Style" panose="02050604050505020204" pitchFamily="18" charset="0"/>
              </a:rPr>
              <a:t>Who was the intended audience?</a:t>
            </a:r>
            <a:r>
              <a:rPr lang="en-US" sz="1050" dirty="0">
                <a:latin typeface="Bookman Old Style" panose="02050604050505020204" pitchFamily="18" charset="0"/>
              </a:rPr>
              <a:t> Working and middle-class readers nationwide.</a:t>
            </a:r>
          </a:p>
          <a:p>
            <a:pPr marL="171450" indent="-171450">
              <a:spcAft>
                <a:spcPts val="0"/>
              </a:spcAft>
              <a:buFont typeface="Arial" panose="020B0604020202020204" pitchFamily="34" charset="0"/>
              <a:buChar char="•"/>
            </a:pPr>
            <a:r>
              <a:rPr lang="en-US" sz="1050" i="1" dirty="0">
                <a:latin typeface="Bookman Old Style" panose="02050604050505020204" pitchFamily="18" charset="0"/>
              </a:rPr>
              <a:t>Does this document exhibit a point of view or bias? </a:t>
            </a:r>
            <a:r>
              <a:rPr lang="en-US" sz="1050" dirty="0">
                <a:latin typeface="Bookman Old Style" panose="02050604050505020204" pitchFamily="18" charset="0"/>
              </a:rPr>
              <a:t>Yes. This pro-suffrage cartoon ties the opposition to vice, greed, exploitation, and corruption.</a:t>
            </a:r>
          </a:p>
        </p:txBody>
      </p:sp>
      <p:sp>
        <p:nvSpPr>
          <p:cNvPr id="5" name="TextBox 4"/>
          <p:cNvSpPr txBox="1"/>
          <p:nvPr/>
        </p:nvSpPr>
        <p:spPr>
          <a:xfrm>
            <a:off x="4634395" y="182605"/>
            <a:ext cx="4229100" cy="4455066"/>
          </a:xfrm>
          <a:prstGeom prst="rect">
            <a:avLst/>
          </a:prstGeom>
          <a:noFill/>
          <a:ln>
            <a:noFill/>
          </a:ln>
        </p:spPr>
        <p:txBody>
          <a:bodyPr wrap="square" rtlCol="0">
            <a:spAutoFit/>
          </a:bodyPr>
          <a:lstStyle/>
          <a:p>
            <a:r>
              <a:rPr lang="en-US" sz="1050" b="1" dirty="0">
                <a:latin typeface="Bookman Old Style" panose="02050604050505020204" pitchFamily="18" charset="0"/>
              </a:rPr>
              <a:t>Context</a:t>
            </a:r>
            <a:r>
              <a:rPr lang="en-US" sz="1050" dirty="0">
                <a:latin typeface="Bookman Old Style" panose="02050604050505020204" pitchFamily="18" charset="0"/>
              </a:rPr>
              <a:t>: </a:t>
            </a:r>
            <a:r>
              <a:rPr lang="en-US" sz="1050" i="1" dirty="0">
                <a:latin typeface="Bookman Old Style" panose="02050604050505020204" pitchFamily="18" charset="0"/>
              </a:rPr>
              <a:t>What events were occurring during the time period the document was created?  How might this have influenced the source?</a:t>
            </a:r>
          </a:p>
          <a:p>
            <a:pPr marL="171450" indent="-171450">
              <a:buFont typeface="Arial" panose="020B0604020202020204" pitchFamily="34" charset="0"/>
              <a:buChar char="•"/>
            </a:pPr>
            <a:r>
              <a:rPr lang="en-US" sz="1050" dirty="0">
                <a:latin typeface="Bookman Old Style" panose="02050604050505020204" pitchFamily="18" charset="0"/>
              </a:rPr>
              <a:t>Progressive Era—height of “</a:t>
            </a:r>
            <a:r>
              <a:rPr lang="en-US" sz="1050" dirty="0" err="1">
                <a:latin typeface="Bookman Old Style" panose="02050604050505020204" pitchFamily="18" charset="0"/>
              </a:rPr>
              <a:t>muckracking</a:t>
            </a:r>
            <a:r>
              <a:rPr lang="en-US" sz="1050" dirty="0">
                <a:latin typeface="Bookman Old Style" panose="02050604050505020204" pitchFamily="18" charset="0"/>
              </a:rPr>
              <a:t>” press.</a:t>
            </a:r>
            <a:endParaRPr lang="en-US" sz="1050" b="1" dirty="0">
              <a:latin typeface="Bookman Old Style" panose="02050604050505020204" pitchFamily="18" charset="0"/>
            </a:endParaRPr>
          </a:p>
          <a:p>
            <a:r>
              <a:rPr lang="en-US" sz="1050" b="1" dirty="0">
                <a:latin typeface="Bookman Old Style" panose="02050604050505020204" pitchFamily="18" charset="0"/>
              </a:rPr>
              <a:t>1911: </a:t>
            </a:r>
          </a:p>
          <a:p>
            <a:pPr marL="171450" indent="-171450">
              <a:buFont typeface="Arial" panose="020B0604020202020204" pitchFamily="34" charset="0"/>
              <a:buChar char="•"/>
            </a:pPr>
            <a:r>
              <a:rPr lang="en-US" sz="1050" dirty="0">
                <a:latin typeface="Bookman Old Style" panose="02050604050505020204" pitchFamily="18" charset="0"/>
              </a:rPr>
              <a:t>National Association Opposed to Woman Suffrage formed. </a:t>
            </a:r>
          </a:p>
          <a:p>
            <a:pPr marL="171450" indent="-171450">
              <a:buFont typeface="Arial" panose="020B0604020202020204" pitchFamily="34" charset="0"/>
              <a:buChar char="•"/>
            </a:pPr>
            <a:r>
              <a:rPr lang="en-US" sz="1050" dirty="0">
                <a:latin typeface="Bookman Old Style" panose="02050604050505020204" pitchFamily="18" charset="0"/>
              </a:rPr>
              <a:t>Triangle Shirtwaist Factory Fire kills 146 garment workers.</a:t>
            </a:r>
            <a:endParaRPr lang="en-US" sz="1050" b="1" dirty="0">
              <a:latin typeface="Bookman Old Style" panose="02050604050505020204" pitchFamily="18" charset="0"/>
            </a:endParaRPr>
          </a:p>
          <a:p>
            <a:r>
              <a:rPr lang="en-US" sz="1050" b="1" dirty="0">
                <a:latin typeface="Bookman Old Style" panose="02050604050505020204" pitchFamily="18" charset="0"/>
              </a:rPr>
              <a:t>1914: </a:t>
            </a:r>
          </a:p>
          <a:p>
            <a:pPr marL="171450" indent="-171450">
              <a:buFont typeface="Arial" panose="020B0604020202020204" pitchFamily="34" charset="0"/>
              <a:buChar char="•"/>
            </a:pPr>
            <a:r>
              <a:rPr lang="en-US" sz="1050" dirty="0">
                <a:latin typeface="Bookman Old Style" panose="02050604050505020204" pitchFamily="18" charset="0"/>
              </a:rPr>
              <a:t>The National Federation of Women’s Clubs formally endorses the suffrage campaign.</a:t>
            </a:r>
            <a:endParaRPr lang="en-US" sz="1050" b="1" dirty="0">
              <a:latin typeface="Bookman Old Style" panose="02050604050505020204" pitchFamily="18" charset="0"/>
            </a:endParaRPr>
          </a:p>
          <a:p>
            <a:endParaRPr lang="en-US" sz="1050" dirty="0">
              <a:latin typeface="Bookman Old Style" panose="02050604050505020204" pitchFamily="18" charset="0"/>
            </a:endParaRPr>
          </a:p>
          <a:p>
            <a:r>
              <a:rPr lang="en-US" sz="1050" b="1" dirty="0">
                <a:latin typeface="Bookman Old Style" panose="02050604050505020204" pitchFamily="18" charset="0"/>
              </a:rPr>
              <a:t>Question</a:t>
            </a:r>
            <a:r>
              <a:rPr lang="en-US" sz="1050" dirty="0">
                <a:latin typeface="Bookman Old Style" panose="02050604050505020204" pitchFamily="18" charset="0"/>
              </a:rPr>
              <a:t>  Write at least one question you have after investigating this source.  </a:t>
            </a:r>
            <a:r>
              <a:rPr lang="en-US" sz="1050" i="1" dirty="0">
                <a:latin typeface="Bookman Old Style" panose="02050604050505020204" pitchFamily="18" charset="0"/>
              </a:rPr>
              <a:t>What are you confused about?  What new questions does this source raise?</a:t>
            </a:r>
          </a:p>
          <a:p>
            <a:pPr marL="171450" indent="-171450">
              <a:buFont typeface="Arial" panose="020B0604020202020204" pitchFamily="34" charset="0"/>
              <a:buChar char="•"/>
            </a:pPr>
            <a:r>
              <a:rPr lang="en-US" sz="1050" dirty="0">
                <a:latin typeface="Bookman Old Style" panose="02050604050505020204" pitchFamily="18" charset="0"/>
              </a:rPr>
              <a:t>Why did the cartoonist think political bosses, pimps, slumlords, grafters, sweatshop owners, and child labor employees oppose woman’s suffrage? Did they really?</a:t>
            </a:r>
          </a:p>
          <a:p>
            <a:pPr marL="171450" indent="-171450">
              <a:buFont typeface="Arial" panose="020B0604020202020204" pitchFamily="34" charset="0"/>
              <a:buChar char="•"/>
            </a:pPr>
            <a:r>
              <a:rPr lang="en-US" sz="1050" dirty="0">
                <a:latin typeface="Bookman Old Style" panose="02050604050505020204" pitchFamily="18" charset="0"/>
              </a:rPr>
              <a:t>Were these the only type of people who opposed woman’s suffrage? </a:t>
            </a:r>
          </a:p>
          <a:p>
            <a:endParaRPr lang="en-US" sz="1050" dirty="0">
              <a:latin typeface="Bookman Old Style" panose="02050604050505020204" pitchFamily="18" charset="0"/>
            </a:endParaRPr>
          </a:p>
          <a:p>
            <a:r>
              <a:rPr lang="en-US" sz="1050" b="1" dirty="0">
                <a:latin typeface="Bookman Old Style" panose="02050604050505020204" pitchFamily="18" charset="0"/>
              </a:rPr>
              <a:t>Corroboration</a:t>
            </a:r>
            <a:r>
              <a:rPr lang="en-US" sz="1050" dirty="0">
                <a:latin typeface="Bookman Old Style" panose="02050604050505020204" pitchFamily="18" charset="0"/>
              </a:rPr>
              <a:t> (Complete after reading the other documents in the case file):</a:t>
            </a:r>
          </a:p>
          <a:p>
            <a:pPr marL="171450" indent="-171450">
              <a:buFont typeface="Arial" panose="020B0604020202020204" pitchFamily="34" charset="0"/>
              <a:buChar char="•"/>
            </a:pPr>
            <a:r>
              <a:rPr lang="en-US" sz="1050" dirty="0">
                <a:latin typeface="Bookman Old Style" panose="02050604050505020204" pitchFamily="18" charset="0"/>
              </a:rPr>
              <a:t>In her letter, </a:t>
            </a:r>
            <a:r>
              <a:rPr lang="en-US" sz="1050" dirty="0" err="1">
                <a:latin typeface="Bookman Old Style" panose="02050604050505020204" pitchFamily="18" charset="0"/>
              </a:rPr>
              <a:t>Hunkins</a:t>
            </a:r>
            <a:r>
              <a:rPr lang="en-US" sz="1050" dirty="0">
                <a:latin typeface="Bookman Old Style" panose="02050604050505020204" pitchFamily="18" charset="0"/>
              </a:rPr>
              <a:t> discusses antis she meets while lobbying. She calls them “dishonest” politicians—but the reasons they give for opposing woman’s suffrage are principled: “man is naturally woman’s superior.”</a:t>
            </a:r>
          </a:p>
        </p:txBody>
      </p:sp>
      <p:sp>
        <p:nvSpPr>
          <p:cNvPr id="2" name="Title 1">
            <a:extLst>
              <a:ext uri="{FF2B5EF4-FFF2-40B4-BE49-F238E27FC236}">
                <a16:creationId xmlns:a16="http://schemas.microsoft.com/office/drawing/2014/main" id="{B7BBFF6C-F8E5-1DF3-B05A-5F26C0653BAB}"/>
              </a:ext>
            </a:extLst>
          </p:cNvPr>
          <p:cNvSpPr>
            <a:spLocks noGrp="1"/>
          </p:cNvSpPr>
          <p:nvPr>
            <p:ph type="title"/>
          </p:nvPr>
        </p:nvSpPr>
        <p:spPr>
          <a:xfrm>
            <a:off x="457200" y="-857250"/>
            <a:ext cx="8229600" cy="857250"/>
          </a:xfrm>
        </p:spPr>
        <p:txBody>
          <a:bodyPr vert="horz" lIns="91425" tIns="91425" rIns="91425" bIns="91425" rtlCol="0" anchor="b" anchorCtr="0">
            <a:noAutofit/>
          </a:bodyPr>
          <a:lstStyle/>
          <a:p>
            <a:r>
              <a:rPr lang="en-US" dirty="0"/>
              <a:t>Context and subtext of document</a:t>
            </a:r>
          </a:p>
        </p:txBody>
      </p:sp>
    </p:spTree>
    <p:extLst>
      <p:ext uri="{BB962C8B-B14F-4D97-AF65-F5344CB8AC3E}">
        <p14:creationId xmlns:p14="http://schemas.microsoft.com/office/powerpoint/2010/main" val="21632957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402411"/>
            <a:ext cx="8077200" cy="461665"/>
          </a:xfrm>
          <a:prstGeom prst="rect">
            <a:avLst/>
          </a:prstGeom>
          <a:noFill/>
        </p:spPr>
        <p:txBody>
          <a:bodyPr wrap="square" rtlCol="0">
            <a:spAutoFit/>
          </a:bodyPr>
          <a:lstStyle/>
          <a:p>
            <a:pPr algn="ctr"/>
            <a:r>
              <a:rPr lang="en-US" sz="2400" spc="50" dirty="0">
                <a:latin typeface="Footlight MT Light" panose="0204060206030A020304" pitchFamily="18" charset="0"/>
                <a:ea typeface="+mj-ea"/>
                <a:cs typeface="+mj-cs"/>
              </a:rPr>
              <a:t>http://mhs.mt.gov/education/women/HazelHunkins </a:t>
            </a:r>
            <a:endParaRPr lang="en-US" sz="3200" spc="50" dirty="0">
              <a:latin typeface="Footlight MT Light" panose="0204060206030A020304" pitchFamily="18" charset="0"/>
              <a:ea typeface="+mj-ea"/>
              <a:cs typeface="+mj-cs"/>
            </a:endParaRPr>
          </a:p>
        </p:txBody>
      </p:sp>
      <p:sp>
        <p:nvSpPr>
          <p:cNvPr id="8" name="TextBox 7"/>
          <p:cNvSpPr txBox="1"/>
          <p:nvPr/>
        </p:nvSpPr>
        <p:spPr>
          <a:xfrm>
            <a:off x="2584116" y="3164641"/>
            <a:ext cx="3975768" cy="1200329"/>
          </a:xfrm>
          <a:prstGeom prst="rect">
            <a:avLst/>
          </a:prstGeom>
          <a:noFill/>
        </p:spPr>
        <p:txBody>
          <a:bodyPr wrap="none" rtlCol="0">
            <a:spAutoFit/>
          </a:bodyPr>
          <a:lstStyle/>
          <a:p>
            <a:pPr algn="ctr"/>
            <a:r>
              <a:rPr lang="en-US" sz="1800" spc="50" dirty="0">
                <a:solidFill>
                  <a:schemeClr val="tx1"/>
                </a:solidFill>
                <a:latin typeface="Footlight MT Light" panose="0204060206030A020304" pitchFamily="18" charset="0"/>
                <a:ea typeface="+mj-ea"/>
                <a:cs typeface="+mj-cs"/>
              </a:rPr>
              <a:t>Montana Historical Society</a:t>
            </a:r>
          </a:p>
          <a:p>
            <a:pPr algn="ctr"/>
            <a:r>
              <a:rPr lang="en-US" sz="1800" spc="50" dirty="0">
                <a:solidFill>
                  <a:schemeClr val="tx1"/>
                </a:solidFill>
                <a:latin typeface="Footlight MT Light" panose="0204060206030A020304" pitchFamily="18" charset="0"/>
                <a:ea typeface="+mj-ea"/>
                <a:cs typeface="+mj-cs"/>
              </a:rPr>
              <a:t>Outreach and Interpretation Program</a:t>
            </a:r>
          </a:p>
          <a:p>
            <a:pPr algn="ctr"/>
            <a:r>
              <a:rPr lang="en-US" sz="1800" spc="50" dirty="0">
                <a:solidFill>
                  <a:schemeClr val="tx1"/>
                </a:solidFill>
                <a:latin typeface="Footlight MT Light" panose="0204060206030A020304" pitchFamily="18" charset="0"/>
                <a:ea typeface="+mj-ea"/>
                <a:cs typeface="+mj-cs"/>
              </a:rPr>
              <a:t>P.O. Box 201201, Helena, MT 59620</a:t>
            </a:r>
          </a:p>
          <a:p>
            <a:pPr algn="ctr"/>
            <a:r>
              <a:rPr lang="en-US" sz="1800" spc="50" dirty="0">
                <a:solidFill>
                  <a:schemeClr val="tx1"/>
                </a:solidFill>
                <a:latin typeface="Footlight MT Light" panose="0204060206030A020304" pitchFamily="18" charset="0"/>
                <a:ea typeface="+mj-ea"/>
                <a:cs typeface="+mj-cs"/>
              </a:rPr>
              <a:t>406-444-4740</a:t>
            </a:r>
          </a:p>
        </p:txBody>
      </p:sp>
      <p:sp>
        <p:nvSpPr>
          <p:cNvPr id="9" name="TextBox 8"/>
          <p:cNvSpPr txBox="1"/>
          <p:nvPr/>
        </p:nvSpPr>
        <p:spPr>
          <a:xfrm>
            <a:off x="533401" y="909968"/>
            <a:ext cx="8077200" cy="1446550"/>
          </a:xfrm>
          <a:prstGeom prst="rect">
            <a:avLst/>
          </a:prstGeom>
          <a:noFill/>
        </p:spPr>
        <p:txBody>
          <a:bodyPr wrap="square" rtlCol="0">
            <a:spAutoFit/>
          </a:bodyPr>
          <a:lstStyle/>
          <a:p>
            <a:pPr algn="ctr"/>
            <a:r>
              <a:rPr lang="en-US" sz="3200" spc="50" dirty="0">
                <a:solidFill>
                  <a:srgbClr val="F9BE6F"/>
                </a:solidFill>
                <a:latin typeface="Footlight MT Light" panose="0204060206030A020304" pitchFamily="18" charset="0"/>
                <a:ea typeface="+mj-ea"/>
                <a:cs typeface="+mj-cs"/>
              </a:rPr>
              <a:t>For the accompanying lesson plan </a:t>
            </a:r>
          </a:p>
          <a:p>
            <a:pPr algn="ctr"/>
            <a:r>
              <a:rPr lang="en-US" sz="3200" spc="50" dirty="0">
                <a:solidFill>
                  <a:srgbClr val="F9BE6F"/>
                </a:solidFill>
                <a:latin typeface="Footlight MT Light" panose="0204060206030A020304" pitchFamily="18" charset="0"/>
                <a:ea typeface="+mj-ea"/>
                <a:cs typeface="+mj-cs"/>
              </a:rPr>
              <a:t>and more information, visit: </a:t>
            </a:r>
            <a:r>
              <a:rPr lang="en-US" sz="2400" spc="50" dirty="0">
                <a:solidFill>
                  <a:schemeClr val="tx1"/>
                </a:solidFill>
                <a:latin typeface="Footlight MT Light" panose="0204060206030A020304" pitchFamily="18" charset="0"/>
                <a:ea typeface="+mj-ea"/>
                <a:cs typeface="+mj-cs"/>
              </a:rPr>
              <a:t>http://mhs.mt.gov/education/women/HazelHunkins </a:t>
            </a:r>
            <a:endParaRPr lang="en-US" sz="3200" spc="50" dirty="0">
              <a:solidFill>
                <a:schemeClr val="tx1"/>
              </a:solidFill>
              <a:latin typeface="Footlight MT Light" panose="0204060206030A020304" pitchFamily="18" charset="0"/>
              <a:ea typeface="+mj-ea"/>
              <a:cs typeface="+mj-cs"/>
            </a:endParaRPr>
          </a:p>
        </p:txBody>
      </p:sp>
      <p:sp>
        <p:nvSpPr>
          <p:cNvPr id="2" name="Title 1">
            <a:extLst>
              <a:ext uri="{FF2B5EF4-FFF2-40B4-BE49-F238E27FC236}">
                <a16:creationId xmlns:a16="http://schemas.microsoft.com/office/drawing/2014/main" id="{14070737-3930-E750-19EC-772D1B5541A0}"/>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Visit MTHS Website for more info</a:t>
            </a:r>
          </a:p>
        </p:txBody>
      </p:sp>
      <p:pic>
        <p:nvPicPr>
          <p:cNvPr id="4" name="Picture 3">
            <a:extLst>
              <a:ext uri="{FF2B5EF4-FFF2-40B4-BE49-F238E27FC236}">
                <a16:creationId xmlns:a16="http://schemas.microsoft.com/office/drawing/2014/main" id="{AC301F68-8D04-52E1-A18A-BF8F126572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7753" y="129682"/>
            <a:ext cx="1948493" cy="648848"/>
          </a:xfrm>
          <a:prstGeom prst="rect">
            <a:avLst/>
          </a:prstGeom>
        </p:spPr>
      </p:pic>
    </p:spTree>
    <p:extLst>
      <p:ext uri="{BB962C8B-B14F-4D97-AF65-F5344CB8AC3E}">
        <p14:creationId xmlns:p14="http://schemas.microsoft.com/office/powerpoint/2010/main" val="297712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descr="Black and white photograph of a young female student named Hazel Hunkins. Figure is unsmiling, wearing a white dress, and with dark hair pinned up around her face. "/>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l="9889" t="5727" r="7067" b="8585"/>
          <a:stretch/>
        </p:blipFill>
        <p:spPr>
          <a:xfrm>
            <a:off x="453224" y="389615"/>
            <a:ext cx="4341412" cy="2146852"/>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pic>
        <p:nvPicPr>
          <p:cNvPr id="37" name="Shape 37" descr="Black and white photograph showing three men and one woman positioned side by side. Men are dressed in black suits with short, styled hair. The woman, on the end, wears white clothing and has dark hair styled in an updo. "/>
          <p:cNvPicPr preferRelativeResize="0"/>
          <p:nvPr/>
        </p:nvPicPr>
        <p:blipFill rotWithShape="1">
          <a:blip r:embed="rId5">
            <a:alphaModFix/>
          </a:blip>
          <a:srcRect l="4832" t="4528" r="3986"/>
          <a:stretch/>
        </p:blipFill>
        <p:spPr>
          <a:xfrm>
            <a:off x="4444778" y="1606164"/>
            <a:ext cx="4166485" cy="2734887"/>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740729F-A882-0D1E-3969-D2965C93AF49}"/>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Hazel Hunkins and Students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46490" y="245832"/>
            <a:ext cx="4267200" cy="4193706"/>
          </a:xfrm>
          <a:noFill/>
          <a:ln w="3175" cmpd="sng">
            <a:solidFill>
              <a:schemeClr val="tx1"/>
            </a:solidFill>
          </a:ln>
          <a:effectLst>
            <a:softEdge rad="31750"/>
          </a:effectLst>
        </p:spPr>
        <p:txBody>
          <a:bodyPr>
            <a:normAutofit/>
          </a:bodyPr>
          <a:lstStyle/>
          <a:p>
            <a:pPr marL="0" lvl="0" indent="0">
              <a:lnSpc>
                <a:spcPct val="120000"/>
              </a:lnSpc>
              <a:buNone/>
            </a:pPr>
            <a:r>
              <a:rPr lang="en-US" sz="1000" b="1" dirty="0">
                <a:latin typeface="Bookman Old Style" panose="02050604050505020204" pitchFamily="18" charset="0"/>
                <a:cs typeface="Arial"/>
              </a:rPr>
              <a:t>Title of Document:</a:t>
            </a:r>
            <a:r>
              <a:rPr lang="en-US" sz="1000" dirty="0">
                <a:latin typeface="Bookman Old Style" panose="02050604050505020204" pitchFamily="18" charset="0"/>
                <a:cs typeface="Arial"/>
              </a:rPr>
              <a:t> </a:t>
            </a:r>
            <a:r>
              <a:rPr lang="en" sz="1000" dirty="0">
                <a:latin typeface="Bookman Old Style" panose="02050604050505020204" pitchFamily="18" charset="0"/>
                <a:cs typeface="Arial"/>
              </a:rPr>
              <a:t>Photos from the </a:t>
            </a:r>
            <a:r>
              <a:rPr lang="en" sz="1000" i="1" dirty="0">
                <a:latin typeface="Bookman Old Style" panose="02050604050505020204" pitchFamily="18" charset="0"/>
                <a:cs typeface="Arial"/>
              </a:rPr>
              <a:t>1908 Kyote Annual </a:t>
            </a:r>
            <a:r>
              <a:rPr lang="en" sz="1000" dirty="0">
                <a:latin typeface="Bookman Old Style" panose="02050604050505020204" pitchFamily="18" charset="0"/>
                <a:cs typeface="Arial"/>
              </a:rPr>
              <a:t>(Billings, Montana, High School)</a:t>
            </a:r>
            <a:endParaRPr lang="en-US" sz="1000" dirty="0">
              <a:latin typeface="Bookman Old Style" panose="02050604050505020204" pitchFamily="18" charset="0"/>
              <a:cs typeface="Arial"/>
            </a:endParaRPr>
          </a:p>
          <a:p>
            <a:pPr marL="0" indent="0">
              <a:lnSpc>
                <a:spcPct val="120000"/>
              </a:lnSpc>
              <a:buNone/>
            </a:pPr>
            <a:r>
              <a:rPr lang="en-US" sz="1000" b="1" dirty="0">
                <a:latin typeface="Bookman Old Style" panose="02050604050505020204" pitchFamily="18" charset="0"/>
                <a:cs typeface="Arial"/>
              </a:rPr>
              <a:t>Creator:</a:t>
            </a:r>
            <a:r>
              <a:rPr lang="en-US" sz="1000" dirty="0">
                <a:latin typeface="Bookman Old Style" panose="02050604050505020204" pitchFamily="18" charset="0"/>
                <a:cs typeface="Arial"/>
              </a:rPr>
              <a:t> Billings High School</a:t>
            </a:r>
          </a:p>
          <a:p>
            <a:pPr marL="0" indent="0">
              <a:lnSpc>
                <a:spcPct val="120000"/>
              </a:lnSpc>
              <a:buNone/>
            </a:pPr>
            <a:r>
              <a:rPr lang="en-US" sz="1000" b="1" dirty="0">
                <a:latin typeface="Bookman Old Style" panose="02050604050505020204" pitchFamily="18" charset="0"/>
                <a:cs typeface="Arial"/>
              </a:rPr>
              <a:t>Date Created:</a:t>
            </a:r>
            <a:r>
              <a:rPr lang="en-US" sz="1000" dirty="0">
                <a:latin typeface="Bookman Old Style" panose="02050604050505020204" pitchFamily="18" charset="0"/>
                <a:cs typeface="Arial"/>
              </a:rPr>
              <a:t> 1908</a:t>
            </a:r>
          </a:p>
          <a:p>
            <a:pPr marL="0" indent="0">
              <a:lnSpc>
                <a:spcPct val="110000"/>
              </a:lnSpc>
              <a:buNone/>
            </a:pPr>
            <a:r>
              <a:rPr lang="en-US" sz="1000" b="1" dirty="0">
                <a:latin typeface="Bookman Old Style" panose="02050604050505020204" pitchFamily="18" charset="0"/>
                <a:cs typeface="Arial"/>
              </a:rPr>
              <a:t>Content</a:t>
            </a:r>
            <a:r>
              <a:rPr lang="en-US" sz="1000" dirty="0">
                <a:latin typeface="Bookman Old Style" panose="02050604050505020204" pitchFamily="18" charset="0"/>
                <a:cs typeface="Arial"/>
              </a:rPr>
              <a:t>: Yearbook photos of Hazel Hunkins. In one she wears a dress with a lace collar and brooch—and a bow in her hair. Her hair is long and she looks “old-fashioned.” In the second photo (of the debate team), three boys are in suits; Hazel has a light-colored and very loose-fitting top with a high collar. She is the only girl on the team. Text says that she completed high school requirements in less than 3 years, and participated in debate and basketball.  Class Valedictorian, college she planned to attend – Vassar.</a:t>
            </a:r>
          </a:p>
          <a:p>
            <a:pPr marL="0" indent="0">
              <a:lnSpc>
                <a:spcPct val="110000"/>
              </a:lnSpc>
              <a:buNone/>
            </a:pPr>
            <a:r>
              <a:rPr lang="en-US" sz="1000" b="1" dirty="0">
                <a:latin typeface="Bookman Old Style" panose="02050604050505020204" pitchFamily="18" charset="0"/>
                <a:cs typeface="Arial"/>
              </a:rPr>
              <a:t>Subtext</a:t>
            </a:r>
            <a:r>
              <a:rPr lang="en-US" sz="1000" dirty="0">
                <a:latin typeface="Bookman Old Style" panose="02050604050505020204" pitchFamily="18" charset="0"/>
                <a:cs typeface="Arial"/>
              </a:rPr>
              <a:t>: </a:t>
            </a:r>
          </a:p>
          <a:p>
            <a:pPr>
              <a:lnSpc>
                <a:spcPct val="110000"/>
              </a:lnSpc>
            </a:pPr>
            <a:r>
              <a:rPr lang="en-US" sz="1000" i="1" dirty="0">
                <a:latin typeface="Bookman Old Style" panose="02050604050505020204" pitchFamily="18" charset="0"/>
                <a:cs typeface="Arial"/>
              </a:rPr>
              <a:t>How close to the event depicted was the source created (both time and place)?</a:t>
            </a:r>
            <a:r>
              <a:rPr lang="en-US" sz="1000" dirty="0">
                <a:latin typeface="Bookman Old Style" panose="02050604050505020204" pitchFamily="18" charset="0"/>
                <a:cs typeface="Arial"/>
              </a:rPr>
              <a:t> Immediate</a:t>
            </a:r>
          </a:p>
          <a:p>
            <a:pPr>
              <a:lnSpc>
                <a:spcPct val="110000"/>
              </a:lnSpc>
            </a:pPr>
            <a:r>
              <a:rPr lang="en-US" sz="1000" i="1" dirty="0">
                <a:latin typeface="Bookman Old Style" panose="02050604050505020204" pitchFamily="18" charset="0"/>
                <a:cs typeface="Arial"/>
              </a:rPr>
              <a:t>Why was the item created? </a:t>
            </a:r>
            <a:r>
              <a:rPr lang="en-US" sz="1000" i="1" dirty="0">
                <a:latin typeface="Bookman Old Style" panose="02050604050505020204" pitchFamily="18" charset="0"/>
              </a:rPr>
              <a:t>What was its purpose? </a:t>
            </a:r>
            <a:r>
              <a:rPr lang="en-US" sz="1000" dirty="0">
                <a:latin typeface="Bookman Old Style" panose="02050604050505020204" pitchFamily="18" charset="0"/>
                <a:cs typeface="Arial"/>
              </a:rPr>
              <a:t>To acknowledge student accomplishments and preserve memories.</a:t>
            </a:r>
            <a:endParaRPr lang="en-US" sz="1000" dirty="0">
              <a:latin typeface="Bookman Old Style" panose="02050604050505020204" pitchFamily="18" charset="0"/>
            </a:endParaRPr>
          </a:p>
        </p:txBody>
      </p:sp>
      <p:sp>
        <p:nvSpPr>
          <p:cNvPr id="5" name="TextBox 4"/>
          <p:cNvSpPr txBox="1"/>
          <p:nvPr/>
        </p:nvSpPr>
        <p:spPr>
          <a:xfrm>
            <a:off x="4640359" y="298917"/>
            <a:ext cx="4229100" cy="4154984"/>
          </a:xfrm>
          <a:prstGeom prst="rect">
            <a:avLst/>
          </a:prstGeom>
          <a:noFill/>
          <a:ln>
            <a:solidFill>
              <a:srgbClr val="FFFAF3"/>
            </a:solidFill>
          </a:ln>
          <a:effectLst>
            <a:softEdge rad="31750"/>
          </a:effectLst>
        </p:spPr>
        <p:txBody>
          <a:bodyPr wrap="square" rtlCol="0">
            <a:spAutoFit/>
          </a:bodyPr>
          <a:lstStyle/>
          <a:p>
            <a:pPr>
              <a:buClr>
                <a:schemeClr val="tx2"/>
              </a:buClr>
            </a:pPr>
            <a:r>
              <a:rPr lang="en-US" sz="1100" i="1" dirty="0">
                <a:latin typeface="Bookman Old Style" panose="02050604050505020204" pitchFamily="18" charset="0"/>
              </a:rPr>
              <a:t>Who was the intended audience?</a:t>
            </a:r>
            <a:r>
              <a:rPr lang="en-US" sz="1100" b="1" dirty="0">
                <a:latin typeface="Bookman Old Style" panose="02050604050505020204" pitchFamily="18" charset="0"/>
              </a:rPr>
              <a:t> </a:t>
            </a:r>
            <a:r>
              <a:rPr lang="en-US" sz="1100" dirty="0">
                <a:latin typeface="Bookman Old Style" panose="02050604050505020204" pitchFamily="18" charset="0"/>
              </a:rPr>
              <a:t>Students, staff, family, community.</a:t>
            </a:r>
          </a:p>
          <a:p>
            <a:pPr>
              <a:buClr>
                <a:schemeClr val="tx2"/>
              </a:buClr>
            </a:pPr>
            <a:endParaRPr lang="en-US" sz="1100" i="1" kern="1200" spc="30" dirty="0">
              <a:solidFill>
                <a:schemeClr val="tx1"/>
              </a:solidFill>
              <a:latin typeface="Bookman Old Style" panose="02050604050505020204" pitchFamily="18" charset="0"/>
              <a:ea typeface="+mn-ea"/>
              <a:cs typeface="+mn-cs"/>
            </a:endParaRPr>
          </a:p>
          <a:p>
            <a:pPr>
              <a:buClr>
                <a:schemeClr val="tx2"/>
              </a:buClr>
            </a:pPr>
            <a:r>
              <a:rPr lang="en-US" sz="1100" i="1" kern="1200" spc="30" dirty="0">
                <a:solidFill>
                  <a:schemeClr val="tx1"/>
                </a:solidFill>
                <a:latin typeface="Bookman Old Style" panose="02050604050505020204" pitchFamily="18" charset="0"/>
                <a:ea typeface="+mn-ea"/>
                <a:cs typeface="+mn-cs"/>
              </a:rPr>
              <a:t>Does this document exhibit a point of view or bias? The </a:t>
            </a:r>
            <a:r>
              <a:rPr lang="en-US" sz="1100" kern="1200" spc="30" dirty="0">
                <a:solidFill>
                  <a:schemeClr val="tx1"/>
                </a:solidFill>
                <a:latin typeface="Bookman Old Style" panose="02050604050505020204" pitchFamily="18" charset="0"/>
                <a:ea typeface="+mn-ea"/>
                <a:cs typeface="+mn-cs"/>
              </a:rPr>
              <a:t>editors/school decided what was worth including and what wasn’t.</a:t>
            </a:r>
          </a:p>
          <a:p>
            <a:endParaRPr lang="en-US" sz="1100" kern="1200" spc="30" dirty="0">
              <a:solidFill>
                <a:schemeClr val="tx1"/>
              </a:solidFill>
              <a:latin typeface="Bookman Old Style" panose="02050604050505020204" pitchFamily="18" charset="0"/>
              <a:ea typeface="+mn-ea"/>
            </a:endParaRPr>
          </a:p>
          <a:p>
            <a:r>
              <a:rPr lang="en-US" sz="1100" b="1" kern="1200" spc="30" dirty="0">
                <a:solidFill>
                  <a:schemeClr val="tx1"/>
                </a:solidFill>
                <a:latin typeface="Bookman Old Style" panose="02050604050505020204" pitchFamily="18" charset="0"/>
                <a:ea typeface="+mn-ea"/>
              </a:rPr>
              <a:t>Context: </a:t>
            </a:r>
            <a:r>
              <a:rPr lang="en-US" sz="1100" i="1" kern="1200" spc="30" dirty="0">
                <a:solidFill>
                  <a:schemeClr val="tx1"/>
                </a:solidFill>
                <a:latin typeface="Bookman Old Style" panose="02050604050505020204" pitchFamily="18" charset="0"/>
                <a:ea typeface="+mn-ea"/>
              </a:rPr>
              <a:t>What events were occurring during the time period the document was created?  How might this have influenced the source?</a:t>
            </a:r>
          </a:p>
          <a:p>
            <a:pPr marL="171450" indent="-171450">
              <a:buFont typeface="Arial"/>
              <a:buChar char="•"/>
            </a:pPr>
            <a:r>
              <a:rPr lang="en-US" sz="1100" kern="1200" spc="30" dirty="0">
                <a:solidFill>
                  <a:schemeClr val="tx1"/>
                </a:solidFill>
                <a:latin typeface="Bookman Old Style" panose="02050604050505020204" pitchFamily="18" charset="0"/>
                <a:ea typeface="+mn-ea"/>
              </a:rPr>
              <a:t>Progressive Era—time of active political and social reforms (possibly made Hazel interested in debate).</a:t>
            </a:r>
          </a:p>
          <a:p>
            <a:pPr marL="171450" indent="-171450">
              <a:buFont typeface="Arial"/>
              <a:buChar char="•"/>
            </a:pPr>
            <a:r>
              <a:rPr lang="en-US" sz="1100" kern="1200" spc="30" dirty="0">
                <a:solidFill>
                  <a:schemeClr val="tx1"/>
                </a:solidFill>
                <a:latin typeface="Bookman Old Style" panose="02050604050505020204" pitchFamily="18" charset="0"/>
                <a:ea typeface="+mn-ea"/>
              </a:rPr>
              <a:t>Homesteading boom in Montana—Billings is growing.</a:t>
            </a:r>
          </a:p>
          <a:p>
            <a:pPr marL="171450" indent="-171450">
              <a:buFont typeface="Arial"/>
              <a:buChar char="•"/>
            </a:pPr>
            <a:endParaRPr lang="en-US" sz="1100" kern="1200" spc="30" dirty="0">
              <a:solidFill>
                <a:schemeClr val="tx1"/>
              </a:solidFill>
              <a:latin typeface="Bookman Old Style" panose="02050604050505020204" pitchFamily="18" charset="0"/>
              <a:ea typeface="+mn-ea"/>
            </a:endParaRPr>
          </a:p>
          <a:p>
            <a:r>
              <a:rPr lang="en-US" sz="1100" b="1" kern="1200" spc="30" dirty="0">
                <a:solidFill>
                  <a:schemeClr val="tx1"/>
                </a:solidFill>
                <a:latin typeface="Bookman Old Style" panose="02050604050505020204" pitchFamily="18" charset="0"/>
                <a:ea typeface="+mn-ea"/>
              </a:rPr>
              <a:t>Question: </a:t>
            </a:r>
            <a:r>
              <a:rPr lang="en-US" sz="1100" kern="1200" spc="30" dirty="0">
                <a:solidFill>
                  <a:schemeClr val="tx1"/>
                </a:solidFill>
                <a:latin typeface="Bookman Old Style" panose="02050604050505020204" pitchFamily="18" charset="0"/>
                <a:ea typeface="+mn-ea"/>
              </a:rPr>
              <a:t>Write at least one question you have after investigating this source. </a:t>
            </a:r>
            <a:r>
              <a:rPr lang="en-US" sz="1100" i="1" kern="1200" spc="30" dirty="0">
                <a:solidFill>
                  <a:schemeClr val="tx1"/>
                </a:solidFill>
                <a:latin typeface="Bookman Old Style" panose="02050604050505020204" pitchFamily="18" charset="0"/>
                <a:ea typeface="+mn-ea"/>
              </a:rPr>
              <a:t>What are you confused about?  What new questions does this source raise?</a:t>
            </a:r>
          </a:p>
          <a:p>
            <a:pPr marL="171450" indent="-171450">
              <a:buFont typeface="Arial" panose="020B0604020202020204" pitchFamily="34" charset="0"/>
              <a:buChar char="•"/>
            </a:pPr>
            <a:r>
              <a:rPr lang="en-US" sz="1100" kern="1200" spc="30" dirty="0">
                <a:solidFill>
                  <a:schemeClr val="tx1"/>
                </a:solidFill>
                <a:latin typeface="Bookman Old Style" panose="02050604050505020204" pitchFamily="18" charset="0"/>
                <a:ea typeface="+mn-ea"/>
              </a:rPr>
              <a:t>How common was it for girls to debate and play basketball? </a:t>
            </a:r>
          </a:p>
          <a:p>
            <a:pPr marL="171450" indent="-171450">
              <a:buFont typeface="Arial" panose="020B0604020202020204" pitchFamily="34" charset="0"/>
              <a:buChar char="•"/>
            </a:pPr>
            <a:r>
              <a:rPr lang="en-US" sz="1100" kern="1200" spc="30" dirty="0">
                <a:solidFill>
                  <a:schemeClr val="tx1"/>
                </a:solidFill>
                <a:latin typeface="Bookman Old Style" panose="02050604050505020204" pitchFamily="18" charset="0"/>
                <a:ea typeface="+mn-ea"/>
              </a:rPr>
              <a:t>How common was it for girls of this era to go to high school and college? </a:t>
            </a:r>
          </a:p>
          <a:p>
            <a:endParaRPr lang="en-US" sz="1100" kern="1200" spc="30" dirty="0">
              <a:solidFill>
                <a:schemeClr val="tx1"/>
              </a:solidFill>
              <a:latin typeface="Bookman Old Style" panose="02050604050505020204" pitchFamily="18" charset="0"/>
              <a:ea typeface="+mn-ea"/>
            </a:endParaRPr>
          </a:p>
          <a:p>
            <a:r>
              <a:rPr lang="en-US" sz="1100" b="1" kern="1200" spc="30" dirty="0">
                <a:solidFill>
                  <a:schemeClr val="tx1"/>
                </a:solidFill>
                <a:latin typeface="Bookman Old Style" panose="02050604050505020204" pitchFamily="18" charset="0"/>
                <a:ea typeface="+mn-ea"/>
              </a:rPr>
              <a:t>Corroboration</a:t>
            </a:r>
            <a:r>
              <a:rPr lang="en-US" sz="1100" kern="1200" spc="30" dirty="0">
                <a:solidFill>
                  <a:schemeClr val="tx1"/>
                </a:solidFill>
                <a:latin typeface="Bookman Old Style" panose="02050604050505020204" pitchFamily="18" charset="0"/>
                <a:ea typeface="+mn-ea"/>
              </a:rPr>
              <a:t> (Complete after reading the other documents in the case file)</a:t>
            </a:r>
            <a:endParaRPr lang="en-US" sz="1100" dirty="0">
              <a:solidFill>
                <a:schemeClr val="tx1"/>
              </a:solidFill>
            </a:endParaRPr>
          </a:p>
        </p:txBody>
      </p:sp>
      <p:sp>
        <p:nvSpPr>
          <p:cNvPr id="2" name="Title 1">
            <a:extLst>
              <a:ext uri="{FF2B5EF4-FFF2-40B4-BE49-F238E27FC236}">
                <a16:creationId xmlns:a16="http://schemas.microsoft.com/office/drawing/2014/main" id="{67E96993-3D6B-8792-6594-09954259DAD9}"/>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Questions and Corroboration</a:t>
            </a:r>
          </a:p>
        </p:txBody>
      </p:sp>
    </p:spTree>
    <p:extLst>
      <p:ext uri="{BB962C8B-B14F-4D97-AF65-F5344CB8AC3E}">
        <p14:creationId xmlns:p14="http://schemas.microsoft.com/office/powerpoint/2010/main" val="5261369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Shape 42" descr="Black and white photo shows a young Hazel Hunkins in a long dress and coat, with an aviators cap covering her fair. She stands next to an airplane. "/>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Effect>
                      <a14:saturation sat="33000"/>
                    </a14:imgEffect>
                    <a14:imgEffect>
                      <a14:brightnessContrast contrast="20000"/>
                    </a14:imgEffect>
                  </a14:imgLayer>
                </a14:imgProps>
              </a:ext>
            </a:extLst>
          </a:blip>
          <a:srcRect l="22316" t="7313" r="5302" b="30182"/>
          <a:stretch/>
        </p:blipFill>
        <p:spPr>
          <a:xfrm>
            <a:off x="4031310" y="302150"/>
            <a:ext cx="4206241" cy="3808674"/>
          </a:xfrm>
          <a:prstGeom prst="rect">
            <a:avLst/>
          </a:prstGeom>
          <a:ln>
            <a:noFill/>
          </a:ln>
          <a:effectLst>
            <a:outerShdw blurRad="190500" algn="tl" rotWithShape="0">
              <a:srgbClr val="000000">
                <a:alpha val="70000"/>
              </a:srgbClr>
            </a:outerShdw>
          </a:effectLst>
        </p:spPr>
      </p:pic>
      <p:pic>
        <p:nvPicPr>
          <p:cNvPr id="3" name="Shape 42" descr="Handwritten text from Hazel Hunkins that reads: &quot;My first ride in an aeroplane with Silas Christopherson; a stunt pilot. He took me over San Francisco and I scattered suffrage leaflets on the crowd below. 1916.&quot;"/>
          <p:cNvPicPr preferRelativeResize="0"/>
          <p:nvPr/>
        </p:nvPicPr>
        <p:blipFill rotWithShape="1">
          <a:blip r:embed="rId5">
            <a:alphaModFix/>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2103" t="72603" r="2229" b="6155"/>
          <a:stretch/>
        </p:blipFill>
        <p:spPr>
          <a:xfrm>
            <a:off x="469126" y="2536465"/>
            <a:ext cx="3919993" cy="970059"/>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681812E-66DC-1FF4-E232-6EECF9B8CE55}"/>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Hazel Hunkins after an </a:t>
            </a:r>
            <a:r>
              <a:rPr lang="en-US" dirty="0" err="1"/>
              <a:t>aeroplane</a:t>
            </a:r>
            <a:r>
              <a:rPr lang="en-US" dirty="0"/>
              <a:t> ride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07950"/>
            <a:ext cx="4267200" cy="4758677"/>
          </a:xfrm>
          <a:noFill/>
          <a:ln w="3175" cmpd="sng">
            <a:noFill/>
          </a:ln>
        </p:spPr>
        <p:txBody>
          <a:bodyPr>
            <a:normAutofit/>
          </a:bodyPr>
          <a:lstStyle/>
          <a:p>
            <a:pPr marL="0" lvl="0" indent="0">
              <a:spcAft>
                <a:spcPts val="0"/>
              </a:spcAft>
              <a:buNone/>
            </a:pPr>
            <a:r>
              <a:rPr lang="en-US" sz="1000" b="1" dirty="0">
                <a:latin typeface="Bookman Old Style" panose="02050604050505020204" pitchFamily="18" charset="0"/>
                <a:cs typeface="Arial"/>
              </a:rPr>
              <a:t>Title of Document</a:t>
            </a:r>
            <a:r>
              <a:rPr lang="en-US" sz="1000" dirty="0">
                <a:latin typeface="Bookman Old Style" panose="02050604050505020204" pitchFamily="18" charset="0"/>
                <a:cs typeface="Arial"/>
              </a:rPr>
              <a:t>: Photo of Hazel by Biplane</a:t>
            </a:r>
          </a:p>
          <a:p>
            <a:pPr marL="0" indent="0">
              <a:spcAft>
                <a:spcPts val="0"/>
              </a:spcAft>
              <a:buNone/>
            </a:pPr>
            <a:r>
              <a:rPr lang="en-US" sz="1000" b="1" dirty="0">
                <a:latin typeface="Bookman Old Style" panose="02050604050505020204" pitchFamily="18" charset="0"/>
                <a:cs typeface="Arial"/>
              </a:rPr>
              <a:t>Creator: Unknown Photographer</a:t>
            </a:r>
            <a:endParaRPr lang="en-US" sz="1000"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Date Created</a:t>
            </a:r>
            <a:r>
              <a:rPr lang="en-US" sz="1000" dirty="0">
                <a:latin typeface="Bookman Old Style" panose="02050604050505020204" pitchFamily="18" charset="0"/>
                <a:cs typeface="Arial"/>
              </a:rPr>
              <a:t>: 1916</a:t>
            </a:r>
          </a:p>
          <a:p>
            <a:pPr marL="0" indent="0">
              <a:spcAft>
                <a:spcPts val="0"/>
              </a:spcAft>
              <a:buNone/>
            </a:pPr>
            <a:endParaRPr lang="en-US" sz="1000" b="1"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Content</a:t>
            </a:r>
            <a:r>
              <a:rPr lang="en-US" sz="1000" dirty="0">
                <a:latin typeface="Bookman Old Style" panose="02050604050505020204" pitchFamily="18" charset="0"/>
                <a:cs typeface="Arial"/>
              </a:rPr>
              <a:t>: Biplane, woman standing near propeller, wearing high button shoes, dark ankle-length skirt with matching coat, and close-fitting hat. You can’t see her hair. The plane is on dirt and brush.  The caption states she dropped suffrage literature over San Francisco and her pilot was Silas </a:t>
            </a:r>
            <a:r>
              <a:rPr lang="en-US" sz="1000" dirty="0" err="1">
                <a:latin typeface="Bookman Old Style" panose="02050604050505020204" pitchFamily="18" charset="0"/>
                <a:cs typeface="Arial"/>
              </a:rPr>
              <a:t>Christofferson</a:t>
            </a:r>
            <a:r>
              <a:rPr lang="en-US" sz="1000" dirty="0">
                <a:latin typeface="Bookman Old Style" panose="02050604050505020204" pitchFamily="18" charset="0"/>
                <a:cs typeface="Arial"/>
              </a:rPr>
              <a:t>, stunt pilot.</a:t>
            </a:r>
          </a:p>
          <a:p>
            <a:pPr marL="0" indent="0">
              <a:spcAft>
                <a:spcPts val="0"/>
              </a:spcAft>
              <a:buNone/>
            </a:pPr>
            <a:endParaRPr lang="en-US" sz="1000"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Subtext</a:t>
            </a:r>
            <a:r>
              <a:rPr lang="en-US" sz="1000" dirty="0">
                <a:latin typeface="Bookman Old Style" panose="02050604050505020204" pitchFamily="18" charset="0"/>
                <a:cs typeface="Arial"/>
              </a:rPr>
              <a:t>: </a:t>
            </a:r>
          </a:p>
          <a:p>
            <a:pPr marL="171450" indent="-171450">
              <a:spcAft>
                <a:spcPts val="0"/>
              </a:spcAft>
              <a:buFont typeface="Arial" panose="020B0604020202020204" pitchFamily="34" charset="0"/>
              <a:buChar char="•"/>
            </a:pPr>
            <a:r>
              <a:rPr lang="en-US" sz="1000" i="1" dirty="0">
                <a:latin typeface="Bookman Old Style" panose="02050604050505020204" pitchFamily="18" charset="0"/>
                <a:cs typeface="Arial"/>
              </a:rPr>
              <a:t>How close to the event depicted was the source created (both time and place?)</a:t>
            </a:r>
            <a:r>
              <a:rPr lang="en-US" sz="1000" dirty="0">
                <a:latin typeface="Bookman Old Style" panose="02050604050505020204" pitchFamily="18" charset="0"/>
                <a:cs typeface="Arial"/>
              </a:rPr>
              <a:t>  The photo was probably immediate. The caption was probably done later.  Note changing the 7 to a 6.  (</a:t>
            </a:r>
            <a:r>
              <a:rPr lang="en-US" sz="1000" dirty="0" err="1">
                <a:latin typeface="Bookman Old Style" panose="02050604050505020204" pitchFamily="18" charset="0"/>
                <a:cs typeface="Arial"/>
              </a:rPr>
              <a:t>Christofferson</a:t>
            </a:r>
            <a:r>
              <a:rPr lang="en-US" sz="1000" dirty="0">
                <a:latin typeface="Bookman Old Style" panose="02050604050505020204" pitchFamily="18" charset="0"/>
                <a:cs typeface="Arial"/>
              </a:rPr>
              <a:t> died in a plane crash Oct 31, 1916)</a:t>
            </a:r>
          </a:p>
          <a:p>
            <a:pPr marL="171450" indent="-171450">
              <a:spcAft>
                <a:spcPts val="0"/>
              </a:spcAft>
              <a:buFont typeface="Arial" panose="020B0604020202020204" pitchFamily="34" charset="0"/>
              <a:buChar char="•"/>
            </a:pPr>
            <a:endParaRPr lang="en-US" sz="1000" i="1" dirty="0">
              <a:latin typeface="Bookman Old Style" panose="02050604050505020204" pitchFamily="18" charset="0"/>
              <a:cs typeface="Arial"/>
            </a:endParaRPr>
          </a:p>
          <a:p>
            <a:pPr marL="171450" indent="-171450">
              <a:spcAft>
                <a:spcPts val="0"/>
              </a:spcAft>
              <a:buFont typeface="Arial" panose="020B0604020202020204" pitchFamily="34" charset="0"/>
              <a:buChar char="•"/>
            </a:pPr>
            <a:r>
              <a:rPr lang="en-US" sz="1000" i="1" dirty="0">
                <a:latin typeface="Bookman Old Style" panose="02050604050505020204" pitchFamily="18" charset="0"/>
                <a:cs typeface="Arial"/>
              </a:rPr>
              <a:t>Why was the item created? What was its purpose? </a:t>
            </a:r>
            <a:r>
              <a:rPr lang="en-US" sz="1000" dirty="0">
                <a:latin typeface="Bookman Old Style" panose="02050604050505020204" pitchFamily="18" charset="0"/>
                <a:cs typeface="Arial"/>
              </a:rPr>
              <a:t>Photo was possibly taken for suffrage PR. The scrapbook could have been created for personal use (to document life) or for organizational use (to document suffrage movement).</a:t>
            </a:r>
          </a:p>
          <a:p>
            <a:pPr marL="171450" indent="-171450">
              <a:spcAft>
                <a:spcPts val="0"/>
              </a:spcAft>
              <a:buFont typeface="Arial" panose="020B0604020202020204" pitchFamily="34" charset="0"/>
              <a:buChar char="•"/>
            </a:pPr>
            <a:endParaRPr lang="en-US" sz="1000" i="1" dirty="0">
              <a:latin typeface="Bookman Old Style" panose="02050604050505020204" pitchFamily="18" charset="0"/>
              <a:cs typeface="Arial"/>
            </a:endParaRPr>
          </a:p>
          <a:p>
            <a:pPr marL="171450" indent="-171450">
              <a:spcAft>
                <a:spcPts val="0"/>
              </a:spcAft>
              <a:buFont typeface="Arial" panose="020B0604020202020204" pitchFamily="34" charset="0"/>
              <a:buChar char="•"/>
            </a:pPr>
            <a:r>
              <a:rPr lang="en-US" sz="1000" i="1" dirty="0">
                <a:latin typeface="Bookman Old Style" panose="02050604050505020204" pitchFamily="18" charset="0"/>
                <a:cs typeface="Arial"/>
              </a:rPr>
              <a:t>Who was the intended audience?</a:t>
            </a:r>
            <a:r>
              <a:rPr lang="en-US" sz="1000" b="1" dirty="0">
                <a:latin typeface="Bookman Old Style" panose="02050604050505020204" pitchFamily="18" charset="0"/>
                <a:cs typeface="Arial"/>
              </a:rPr>
              <a:t> </a:t>
            </a:r>
            <a:r>
              <a:rPr lang="en-US" sz="1000" dirty="0">
                <a:latin typeface="Bookman Old Style" panose="02050604050505020204" pitchFamily="18" charset="0"/>
              </a:rPr>
              <a:t>Personal, family, public—future historians.</a:t>
            </a:r>
          </a:p>
          <a:p>
            <a:pPr marL="171450" indent="-171450">
              <a:spcAft>
                <a:spcPts val="0"/>
              </a:spcAft>
              <a:buFont typeface="Arial" panose="020B0604020202020204" pitchFamily="34" charset="0"/>
              <a:buChar char="•"/>
            </a:pPr>
            <a:endParaRPr lang="en-US" sz="1000" i="1" dirty="0">
              <a:latin typeface="Bookman Old Style" panose="02050604050505020204" pitchFamily="18" charset="0"/>
            </a:endParaRPr>
          </a:p>
          <a:p>
            <a:pPr marL="171450" indent="-171450">
              <a:spcAft>
                <a:spcPts val="0"/>
              </a:spcAft>
              <a:buFont typeface="Arial" panose="020B0604020202020204" pitchFamily="34" charset="0"/>
              <a:buChar char="•"/>
            </a:pPr>
            <a:r>
              <a:rPr lang="en-US" sz="1000" i="1" dirty="0">
                <a:latin typeface="Bookman Old Style" panose="02050604050505020204" pitchFamily="18" charset="0"/>
              </a:rPr>
              <a:t>Does this document exhibit a point of view or bias? </a:t>
            </a:r>
            <a:r>
              <a:rPr lang="en-US" sz="1000" dirty="0">
                <a:latin typeface="Bookman Old Style" panose="02050604050505020204" pitchFamily="18" charset="0"/>
              </a:rPr>
              <a:t>No.</a:t>
            </a:r>
          </a:p>
        </p:txBody>
      </p:sp>
      <p:sp>
        <p:nvSpPr>
          <p:cNvPr id="5" name="TextBox 4"/>
          <p:cNvSpPr txBox="1"/>
          <p:nvPr/>
        </p:nvSpPr>
        <p:spPr>
          <a:xfrm>
            <a:off x="4773544" y="157646"/>
            <a:ext cx="4229100" cy="4124206"/>
          </a:xfrm>
          <a:prstGeom prst="rect">
            <a:avLst/>
          </a:prstGeom>
          <a:noFill/>
          <a:ln>
            <a:noFill/>
          </a:ln>
        </p:spPr>
        <p:txBody>
          <a:bodyPr wrap="square" rtlCol="0">
            <a:spAutoFit/>
          </a:bodyPr>
          <a:lstStyle/>
          <a:p>
            <a:r>
              <a:rPr lang="en-US" sz="1000" b="1" dirty="0">
                <a:latin typeface="Bookman Old Style" panose="02050604050505020204" pitchFamily="18" charset="0"/>
              </a:rPr>
              <a:t>Context:</a:t>
            </a:r>
            <a:r>
              <a:rPr lang="en-US" sz="1000" dirty="0">
                <a:latin typeface="Bookman Old Style" panose="02050604050505020204" pitchFamily="18" charset="0"/>
              </a:rPr>
              <a:t>: </a:t>
            </a:r>
            <a:r>
              <a:rPr lang="en-US" sz="1000" i="1" dirty="0">
                <a:latin typeface="Bookman Old Style" panose="02050604050505020204" pitchFamily="18" charset="0"/>
              </a:rPr>
              <a:t>What events were occurring during the time period the document was created?  How might this have influenced the source?</a:t>
            </a:r>
          </a:p>
          <a:p>
            <a:endParaRPr lang="en-US" sz="1000" b="1" dirty="0">
              <a:latin typeface="Bookman Old Style" panose="02050604050505020204" pitchFamily="18" charset="0"/>
            </a:endParaRPr>
          </a:p>
          <a:p>
            <a:pPr lvl="5"/>
            <a:r>
              <a:rPr lang="en-US" sz="1000" b="1" dirty="0">
                <a:latin typeface="Bookman Old Style" panose="02050604050505020204" pitchFamily="18" charset="0"/>
              </a:rPr>
              <a:t>1903</a:t>
            </a:r>
            <a:r>
              <a:rPr lang="en-US" sz="1000" dirty="0">
                <a:latin typeface="Bookman Old Style" panose="02050604050505020204" pitchFamily="18" charset="0"/>
              </a:rPr>
              <a:t> (13 years earlier) Wilbur and Orville Wright make first flight.</a:t>
            </a:r>
          </a:p>
          <a:p>
            <a:pPr lvl="5"/>
            <a:endParaRPr lang="en-US" sz="1000" b="1" dirty="0">
              <a:latin typeface="Bookman Old Style" panose="02050604050505020204" pitchFamily="18" charset="0"/>
            </a:endParaRPr>
          </a:p>
          <a:p>
            <a:pPr lvl="5"/>
            <a:r>
              <a:rPr lang="en-US" sz="1000" b="1" dirty="0">
                <a:latin typeface="Bookman Old Style" panose="02050604050505020204" pitchFamily="18" charset="0"/>
              </a:rPr>
              <a:t>1914 </a:t>
            </a:r>
            <a:r>
              <a:rPr lang="en-US" sz="1000" dirty="0">
                <a:latin typeface="Bookman Old Style" panose="02050604050505020204" pitchFamily="18" charset="0"/>
              </a:rPr>
              <a:t>The first commercial flight takes place.</a:t>
            </a:r>
            <a:endParaRPr lang="en-US" sz="1000" b="1" dirty="0">
              <a:latin typeface="Bookman Old Style" panose="02050604050505020204" pitchFamily="18" charset="0"/>
            </a:endParaRPr>
          </a:p>
          <a:p>
            <a:pPr lvl="5"/>
            <a:endParaRPr lang="en-US" sz="1000" b="1" dirty="0">
              <a:latin typeface="Bookman Old Style" panose="02050604050505020204" pitchFamily="18" charset="0"/>
            </a:endParaRPr>
          </a:p>
          <a:p>
            <a:pPr lvl="5"/>
            <a:r>
              <a:rPr lang="en-US" sz="1000" b="1" dirty="0">
                <a:latin typeface="Bookman Old Style" panose="02050604050505020204" pitchFamily="18" charset="0"/>
              </a:rPr>
              <a:t>1916</a:t>
            </a:r>
          </a:p>
          <a:p>
            <a:pPr marL="171450" lvl="5" indent="-171450">
              <a:buFont typeface="Arial"/>
              <a:buChar char="•"/>
            </a:pPr>
            <a:r>
              <a:rPr lang="en-US" sz="1000" dirty="0">
                <a:latin typeface="Bookman Old Style" panose="02050604050505020204" pitchFamily="18" charset="0"/>
              </a:rPr>
              <a:t>Woodrow Wilson elected as president.</a:t>
            </a:r>
          </a:p>
          <a:p>
            <a:pPr marL="171450" lvl="5" indent="-171450">
              <a:buFont typeface="Arial"/>
              <a:buChar char="•"/>
            </a:pPr>
            <a:r>
              <a:rPr lang="en-US" sz="1000" dirty="0">
                <a:latin typeface="Bookman Old Style" panose="02050604050505020204" pitchFamily="18" charset="0"/>
              </a:rPr>
              <a:t>Jeannette Rankin elected from Montana as first woman to Congress.</a:t>
            </a:r>
          </a:p>
          <a:p>
            <a:pPr marL="171450" lvl="5" indent="-171450">
              <a:buFont typeface="Arial"/>
              <a:buChar char="•"/>
            </a:pPr>
            <a:r>
              <a:rPr lang="en-US" sz="1000" dirty="0">
                <a:latin typeface="Bookman Old Style" panose="02050604050505020204" pitchFamily="18" charset="0"/>
              </a:rPr>
              <a:t>Women have the vote in 11 states, including California.</a:t>
            </a:r>
            <a:endParaRPr lang="en-US" sz="1000" b="1" dirty="0">
              <a:latin typeface="Bookman Old Style" panose="02050604050505020204" pitchFamily="18" charset="0"/>
            </a:endParaRPr>
          </a:p>
          <a:p>
            <a:endParaRPr lang="en-US" sz="1000" b="1" dirty="0">
              <a:latin typeface="Bookman Old Style" panose="02050604050505020204" pitchFamily="18" charset="0"/>
            </a:endParaRPr>
          </a:p>
          <a:p>
            <a:r>
              <a:rPr lang="en-US" sz="1000" b="1" dirty="0">
                <a:latin typeface="Bookman Old Style" panose="02050604050505020204" pitchFamily="18" charset="0"/>
              </a:rPr>
              <a:t>Question: </a:t>
            </a:r>
            <a:r>
              <a:rPr lang="en-US" sz="1000" dirty="0">
                <a:latin typeface="Bookman Old Style" panose="02050604050505020204" pitchFamily="18" charset="0"/>
              </a:rPr>
              <a:t>Write at least one question you have after investigating this source. </a:t>
            </a:r>
            <a:r>
              <a:rPr lang="en-US" sz="1000" i="1" dirty="0">
                <a:latin typeface="Bookman Old Style" panose="02050604050505020204" pitchFamily="18" charset="0"/>
              </a:rPr>
              <a:t>What are you confused about?  What new questions does this source raise?</a:t>
            </a:r>
            <a:endParaRPr lang="en-US" sz="1000" dirty="0">
              <a:latin typeface="Bookman Old Style" panose="02050604050505020204" pitchFamily="18" charset="0"/>
            </a:endParaRPr>
          </a:p>
          <a:p>
            <a:pPr marL="171450" indent="-171450">
              <a:buFont typeface="Arial" panose="020B0604020202020204" pitchFamily="34" charset="0"/>
              <a:buChar char="•"/>
            </a:pPr>
            <a:r>
              <a:rPr lang="en-US" sz="1000" dirty="0">
                <a:latin typeface="Bookman Old Style" panose="02050604050505020204" pitchFamily="18" charset="0"/>
              </a:rPr>
              <a:t>How common were airplanes? </a:t>
            </a:r>
          </a:p>
          <a:p>
            <a:pPr marL="171450" indent="-171450">
              <a:buFont typeface="Arial" panose="020B0604020202020204" pitchFamily="34" charset="0"/>
              <a:buChar char="•"/>
            </a:pPr>
            <a:r>
              <a:rPr lang="en-US" sz="1000" dirty="0">
                <a:latin typeface="Bookman Old Style" panose="02050604050505020204" pitchFamily="18" charset="0"/>
              </a:rPr>
              <a:t>Was this type of leaflet drop common? Was it effective? </a:t>
            </a:r>
          </a:p>
          <a:p>
            <a:pPr marL="171450" indent="-171450">
              <a:buFont typeface="Arial" panose="020B0604020202020204" pitchFamily="34" charset="0"/>
              <a:buChar char="•"/>
            </a:pPr>
            <a:r>
              <a:rPr lang="en-US" sz="1000" dirty="0">
                <a:latin typeface="Bookman Old Style" panose="02050604050505020204" pitchFamily="18" charset="0"/>
              </a:rPr>
              <a:t>If women could already vote in  California, why was Hazel </a:t>
            </a:r>
            <a:r>
              <a:rPr lang="en-US" sz="1000" dirty="0" err="1">
                <a:latin typeface="Bookman Old Style" panose="02050604050505020204" pitchFamily="18" charset="0"/>
              </a:rPr>
              <a:t>Hunkins</a:t>
            </a:r>
            <a:r>
              <a:rPr lang="en-US" sz="1000" dirty="0">
                <a:latin typeface="Bookman Old Style" panose="02050604050505020204" pitchFamily="18" charset="0"/>
              </a:rPr>
              <a:t> leafleting there?</a:t>
            </a:r>
          </a:p>
          <a:p>
            <a:endParaRPr lang="en-US" sz="1000" dirty="0">
              <a:latin typeface="Bookman Old Style" panose="02050604050505020204" pitchFamily="18" charset="0"/>
            </a:endParaRPr>
          </a:p>
          <a:p>
            <a:r>
              <a:rPr lang="en-US" sz="1000" b="1" dirty="0">
                <a:latin typeface="Bookman Old Style" panose="02050604050505020204" pitchFamily="18" charset="0"/>
              </a:rPr>
              <a:t>Corroboration</a:t>
            </a:r>
            <a:r>
              <a:rPr lang="en-US" sz="1000" dirty="0">
                <a:latin typeface="Bookman Old Style" panose="02050604050505020204" pitchFamily="18" charset="0"/>
              </a:rPr>
              <a:t> (Complete after reading the other documents in the case file)</a:t>
            </a:r>
            <a:endParaRPr lang="en-US" sz="1000" dirty="0"/>
          </a:p>
          <a:p>
            <a:endParaRPr lang="en-US" sz="1200" dirty="0"/>
          </a:p>
        </p:txBody>
      </p:sp>
      <p:sp>
        <p:nvSpPr>
          <p:cNvPr id="2" name="Title 1">
            <a:extLst>
              <a:ext uri="{FF2B5EF4-FFF2-40B4-BE49-F238E27FC236}">
                <a16:creationId xmlns:a16="http://schemas.microsoft.com/office/drawing/2014/main" id="{93A071E3-DCB5-329D-B8E2-B21314863594}"/>
              </a:ext>
            </a:extLst>
          </p:cNvPr>
          <p:cNvSpPr>
            <a:spLocks noGrp="1"/>
          </p:cNvSpPr>
          <p:nvPr>
            <p:ph type="title"/>
          </p:nvPr>
        </p:nvSpPr>
        <p:spPr>
          <a:xfrm>
            <a:off x="457200" y="-857250"/>
            <a:ext cx="8229600" cy="857250"/>
          </a:xfrm>
        </p:spPr>
        <p:txBody>
          <a:bodyPr vert="horz" lIns="91425" tIns="91425" rIns="91425" bIns="91425" rtlCol="0" anchor="b" anchorCtr="0">
            <a:noAutofit/>
          </a:bodyPr>
          <a:lstStyle/>
          <a:p>
            <a:r>
              <a:rPr lang="en-US" dirty="0"/>
              <a:t>Content and subtext</a:t>
            </a:r>
          </a:p>
        </p:txBody>
      </p:sp>
    </p:spTree>
    <p:extLst>
      <p:ext uri="{BB962C8B-B14F-4D97-AF65-F5344CB8AC3E}">
        <p14:creationId xmlns:p14="http://schemas.microsoft.com/office/powerpoint/2010/main" val="32977420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 name="Shape 47">
            <a:extLst>
              <a:ext uri="{C183D7F6-B498-43B3-948B-1728B52AA6E4}">
                <adec:decorative xmlns:adec="http://schemas.microsoft.com/office/drawing/2017/decorative" val="1"/>
              </a:ext>
            </a:extLst>
          </p:cNvPr>
          <p:cNvPicPr preferRelativeResize="0"/>
          <p:nvPr/>
        </p:nvPicPr>
        <p:blipFill>
          <a:blip r:embed="rId3">
            <a:alphaModFix/>
          </a:blip>
          <a:srcRect l="3375" t="9114" r="3375"/>
          <a:stretch>
            <a:fillRect/>
          </a:stretch>
        </p:blipFill>
        <p:spPr>
          <a:xfrm>
            <a:off x="1187034" y="595405"/>
            <a:ext cx="6769932" cy="407228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E0C0A623-3D02-85FB-51C1-635EEC38BF49}"/>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Envelope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90830"/>
            <a:ext cx="4267200" cy="4684069"/>
          </a:xfrm>
          <a:noFill/>
          <a:ln w="3175" cmpd="sng">
            <a:noFill/>
          </a:ln>
        </p:spPr>
        <p:txBody>
          <a:bodyPr>
            <a:normAutofit/>
          </a:bodyPr>
          <a:lstStyle/>
          <a:p>
            <a:pPr marL="0" lvl="0" indent="0">
              <a:spcAft>
                <a:spcPts val="0"/>
              </a:spcAft>
              <a:buNone/>
            </a:pPr>
            <a:r>
              <a:rPr lang="en-US" sz="1000" b="1" dirty="0">
                <a:latin typeface="Bookman Old Style" panose="02050604050505020204" pitchFamily="18" charset="0"/>
                <a:cs typeface="Arial"/>
              </a:rPr>
              <a:t>Title of Document</a:t>
            </a:r>
            <a:r>
              <a:rPr lang="en-US" sz="1000" dirty="0">
                <a:latin typeface="Bookman Old Style" panose="02050604050505020204" pitchFamily="18" charset="0"/>
                <a:cs typeface="Arial"/>
              </a:rPr>
              <a:t>: Envelope</a:t>
            </a:r>
          </a:p>
          <a:p>
            <a:pPr marL="0" indent="0">
              <a:spcAft>
                <a:spcPts val="0"/>
              </a:spcAft>
              <a:buNone/>
            </a:pPr>
            <a:r>
              <a:rPr lang="en-US" sz="1000" b="1" dirty="0">
                <a:latin typeface="Bookman Old Style" panose="02050604050505020204" pitchFamily="18" charset="0"/>
                <a:cs typeface="Arial"/>
              </a:rPr>
              <a:t>Creator: </a:t>
            </a:r>
            <a:r>
              <a:rPr lang="en-US" sz="1000" dirty="0">
                <a:latin typeface="Bookman Old Style" panose="02050604050505020204" pitchFamily="18" charset="0"/>
                <a:cs typeface="Arial"/>
              </a:rPr>
              <a:t>Hazel </a:t>
            </a:r>
            <a:r>
              <a:rPr lang="en-US" sz="1000" dirty="0" err="1">
                <a:latin typeface="Bookman Old Style" panose="02050604050505020204" pitchFamily="18" charset="0"/>
                <a:cs typeface="Arial"/>
              </a:rPr>
              <a:t>Hunkins</a:t>
            </a:r>
            <a:endParaRPr lang="en-US" sz="1000"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Date Created</a:t>
            </a:r>
            <a:r>
              <a:rPr lang="en-US" sz="1000" dirty="0">
                <a:latin typeface="Bookman Old Style" panose="02050604050505020204" pitchFamily="18" charset="0"/>
                <a:cs typeface="Arial"/>
              </a:rPr>
              <a:t>:  Jan 5, 1917</a:t>
            </a:r>
          </a:p>
          <a:p>
            <a:pPr marL="0">
              <a:spcAft>
                <a:spcPts val="0"/>
              </a:spcAft>
            </a:pPr>
            <a:endParaRPr lang="en-US" sz="1000"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Content</a:t>
            </a:r>
            <a:r>
              <a:rPr lang="en-US" sz="1000" dirty="0">
                <a:latin typeface="Bookman Old Style" panose="02050604050505020204" pitchFamily="18" charset="0"/>
                <a:cs typeface="Arial"/>
              </a:rPr>
              <a:t>: Two green, one-cent US postage stamps, one torn.  The return address reads “National Women’s Party, California’s Branch Headquarters, Room 1015 St Francis Hotel, San Francisco, CA  [Logo and #16],” Two postmarks: one unreadable, and the other shows Washington, DC Jan 5 (?)  2:30  below stamps the year 1917 appears twice. Addressed to: Mrs. E. L. </a:t>
            </a:r>
            <a:r>
              <a:rPr lang="en-US" sz="1000" dirty="0" err="1">
                <a:latin typeface="Bookman Old Style" panose="02050604050505020204" pitchFamily="18" charset="0"/>
                <a:cs typeface="Arial"/>
              </a:rPr>
              <a:t>Hunkins</a:t>
            </a:r>
            <a:r>
              <a:rPr lang="en-US" sz="1000" dirty="0">
                <a:latin typeface="Bookman Old Style" panose="02050604050505020204" pitchFamily="18" charset="0"/>
                <a:cs typeface="Arial"/>
              </a:rPr>
              <a:t>, 218 North  Billings, MT. The right edge of the envelope is torn.</a:t>
            </a:r>
          </a:p>
          <a:p>
            <a:pPr marL="0">
              <a:spcAft>
                <a:spcPts val="0"/>
              </a:spcAft>
            </a:pPr>
            <a:endParaRPr lang="en-US" sz="1000" dirty="0">
              <a:latin typeface="Bookman Old Style" panose="02050604050505020204" pitchFamily="18" charset="0"/>
              <a:cs typeface="Arial"/>
            </a:endParaRPr>
          </a:p>
          <a:p>
            <a:pPr marL="0" indent="0">
              <a:spcAft>
                <a:spcPts val="0"/>
              </a:spcAft>
              <a:buNone/>
            </a:pPr>
            <a:r>
              <a:rPr lang="en-US" sz="1000" b="1" dirty="0">
                <a:latin typeface="Bookman Old Style" panose="02050604050505020204" pitchFamily="18" charset="0"/>
                <a:cs typeface="Arial"/>
              </a:rPr>
              <a:t>Subtext</a:t>
            </a:r>
            <a:r>
              <a:rPr lang="en-US" sz="1000" dirty="0">
                <a:latin typeface="Bookman Old Style" panose="02050604050505020204" pitchFamily="18" charset="0"/>
                <a:cs typeface="Arial"/>
              </a:rPr>
              <a:t>: </a:t>
            </a:r>
          </a:p>
          <a:p>
            <a:pPr marL="0" indent="-171450">
              <a:spcAft>
                <a:spcPts val="0"/>
              </a:spcAft>
              <a:buFont typeface="Arial" panose="020B0604020202020204" pitchFamily="34" charset="0"/>
              <a:buChar char="•"/>
            </a:pPr>
            <a:r>
              <a:rPr lang="en-US" sz="1000" i="1" dirty="0">
                <a:latin typeface="Bookman Old Style" panose="02050604050505020204" pitchFamily="18" charset="0"/>
                <a:cs typeface="Arial"/>
              </a:rPr>
              <a:t>How close to the event depicted was the source created (both time and place?) </a:t>
            </a:r>
            <a:r>
              <a:rPr lang="en-US" sz="1000" dirty="0">
                <a:latin typeface="Bookman Old Style" panose="02050604050505020204" pitchFamily="18" charset="0"/>
                <a:cs typeface="Arial"/>
              </a:rPr>
              <a:t>Immediate – envelope return address is different from postmark [where envelope mailed]</a:t>
            </a:r>
          </a:p>
          <a:p>
            <a:pPr marL="0" indent="-171450">
              <a:spcAft>
                <a:spcPts val="0"/>
              </a:spcAft>
              <a:buFont typeface="Arial" panose="020B0604020202020204" pitchFamily="34" charset="0"/>
              <a:buChar char="•"/>
            </a:pPr>
            <a:r>
              <a:rPr lang="en-US" sz="1000" i="1" dirty="0">
                <a:latin typeface="Bookman Old Style" panose="02050604050505020204" pitchFamily="18" charset="0"/>
                <a:cs typeface="Arial"/>
              </a:rPr>
              <a:t>Why was the item created?</a:t>
            </a:r>
            <a:r>
              <a:rPr lang="en-US" sz="1000" dirty="0">
                <a:latin typeface="Bookman Old Style" panose="02050604050505020204" pitchFamily="18" charset="0"/>
                <a:cs typeface="Arial"/>
              </a:rPr>
              <a:t> </a:t>
            </a:r>
            <a:r>
              <a:rPr lang="en-US" sz="1000" dirty="0">
                <a:latin typeface="Bookman Old Style" panose="02050604050505020204" pitchFamily="18" charset="0"/>
              </a:rPr>
              <a:t>What was its purpose? To direct a letter to E.L Hunkins (family member?)</a:t>
            </a:r>
          </a:p>
          <a:p>
            <a:pPr marL="0" indent="-171450">
              <a:spcAft>
                <a:spcPts val="0"/>
              </a:spcAft>
              <a:buFont typeface="Arial" panose="020B0604020202020204" pitchFamily="34" charset="0"/>
              <a:buChar char="•"/>
            </a:pPr>
            <a:r>
              <a:rPr lang="en-US" sz="1000" i="1" dirty="0">
                <a:latin typeface="Bookman Old Style" panose="02050604050505020204" pitchFamily="18" charset="0"/>
              </a:rPr>
              <a:t>Who was the intended audience?</a:t>
            </a:r>
            <a:r>
              <a:rPr lang="en-US" sz="1000" dirty="0">
                <a:latin typeface="Bookman Old Style" panose="02050604050505020204" pitchFamily="18" charset="0"/>
              </a:rPr>
              <a:t> Post office personnel, the person receiving the letter.</a:t>
            </a:r>
          </a:p>
          <a:p>
            <a:pPr marL="0" indent="-171450">
              <a:spcAft>
                <a:spcPts val="0"/>
              </a:spcAft>
              <a:buFont typeface="Arial" panose="020B0604020202020204" pitchFamily="34" charset="0"/>
              <a:buChar char="•"/>
            </a:pPr>
            <a:r>
              <a:rPr lang="en-US" sz="1000" i="1" dirty="0">
                <a:latin typeface="Bookman Old Style" panose="02050604050505020204" pitchFamily="18" charset="0"/>
              </a:rPr>
              <a:t>Does this document exhibit a point of view or bias? </a:t>
            </a:r>
            <a:r>
              <a:rPr lang="en-US" sz="1000" dirty="0">
                <a:latin typeface="Bookman Old Style" panose="02050604050505020204" pitchFamily="18" charset="0"/>
              </a:rPr>
              <a:t>No.</a:t>
            </a:r>
          </a:p>
          <a:p>
            <a:pPr marL="0">
              <a:spcAft>
                <a:spcPts val="0"/>
              </a:spcAft>
            </a:pPr>
            <a:endParaRPr lang="en-US" sz="1000" dirty="0">
              <a:latin typeface="Bookman Old Style" panose="02050604050505020204" pitchFamily="18" charset="0"/>
            </a:endParaRPr>
          </a:p>
          <a:p>
            <a:pPr marL="0" indent="0">
              <a:spcAft>
                <a:spcPts val="0"/>
              </a:spcAft>
              <a:buNone/>
            </a:pPr>
            <a:r>
              <a:rPr lang="en-US" sz="1000" b="1" dirty="0">
                <a:latin typeface="Bookman Old Style" panose="02050604050505020204" pitchFamily="18" charset="0"/>
              </a:rPr>
              <a:t>Context</a:t>
            </a:r>
            <a:r>
              <a:rPr lang="en-US" sz="1000" dirty="0">
                <a:latin typeface="Bookman Old Style" panose="02050604050505020204" pitchFamily="18" charset="0"/>
              </a:rPr>
              <a:t>: </a:t>
            </a:r>
            <a:r>
              <a:rPr lang="en-US" sz="1000" i="1" dirty="0">
                <a:latin typeface="Bookman Old Style" panose="02050604050505020204" pitchFamily="18" charset="0"/>
              </a:rPr>
              <a:t>What events were occurring during the time period the document was created?  How might this have influenced the source?</a:t>
            </a:r>
          </a:p>
          <a:p>
            <a:pPr marL="0">
              <a:spcAft>
                <a:spcPts val="0"/>
              </a:spcAft>
            </a:pPr>
            <a:endParaRPr lang="en-US" sz="1100" dirty="0">
              <a:latin typeface="Bookman Old Style" panose="02050604050505020204" pitchFamily="18" charset="0"/>
            </a:endParaRPr>
          </a:p>
        </p:txBody>
      </p:sp>
      <p:sp>
        <p:nvSpPr>
          <p:cNvPr id="5" name="TextBox 4"/>
          <p:cNvSpPr txBox="1"/>
          <p:nvPr/>
        </p:nvSpPr>
        <p:spPr>
          <a:xfrm>
            <a:off x="4711700" y="129204"/>
            <a:ext cx="4229100" cy="4478149"/>
          </a:xfrm>
          <a:prstGeom prst="rect">
            <a:avLst/>
          </a:prstGeom>
          <a:noFill/>
          <a:ln>
            <a:noFill/>
          </a:ln>
        </p:spPr>
        <p:txBody>
          <a:bodyPr wrap="square" rtlCol="0">
            <a:spAutoFit/>
          </a:bodyPr>
          <a:lstStyle/>
          <a:p>
            <a:endParaRPr lang="en-US" sz="1100" b="1" dirty="0">
              <a:solidFill>
                <a:schemeClr val="tx1"/>
              </a:solidFill>
              <a:latin typeface="Bookman Old Style" panose="02050604050505020204" pitchFamily="18" charset="0"/>
            </a:endParaRPr>
          </a:p>
          <a:p>
            <a:r>
              <a:rPr lang="en-US" sz="1050" b="1" dirty="0">
                <a:solidFill>
                  <a:schemeClr val="tx1"/>
                </a:solidFill>
                <a:latin typeface="Bookman Old Style" panose="02050604050505020204" pitchFamily="18" charset="0"/>
              </a:rPr>
              <a:t>1917</a:t>
            </a:r>
          </a:p>
          <a:p>
            <a:pPr indent="-171450">
              <a:buFont typeface="Arial"/>
              <a:buChar char="•"/>
            </a:pPr>
            <a:r>
              <a:rPr lang="en-US" sz="1050" dirty="0">
                <a:solidFill>
                  <a:schemeClr val="tx1"/>
                </a:solidFill>
                <a:latin typeface="Bookman Old Style" panose="02050604050505020204" pitchFamily="18" charset="0"/>
              </a:rPr>
              <a:t>January 10, the National Woman’s Party begins posting “Silent Sentinels” in front of the White House. (The start of picketing may have brought Hazel Hunkins to D.C. from California.)</a:t>
            </a:r>
          </a:p>
          <a:p>
            <a:pPr indent="-171450">
              <a:buFont typeface="Arial"/>
              <a:buChar char="•"/>
            </a:pPr>
            <a:r>
              <a:rPr lang="en-US" sz="1050" dirty="0">
                <a:solidFill>
                  <a:schemeClr val="tx1"/>
                </a:solidFill>
                <a:latin typeface="Bookman Old Style" panose="02050604050505020204" pitchFamily="18" charset="0"/>
              </a:rPr>
              <a:t>April 2,  Woodrow Wilson asks Congress to declare war on Germany.</a:t>
            </a:r>
          </a:p>
          <a:p>
            <a:endParaRPr lang="en-US" sz="1050" b="1" dirty="0">
              <a:solidFill>
                <a:schemeClr val="tx1"/>
              </a:solidFill>
              <a:latin typeface="Bookman Old Style" panose="02050604050505020204" pitchFamily="18" charset="0"/>
            </a:endParaRPr>
          </a:p>
          <a:p>
            <a:r>
              <a:rPr lang="en-US" sz="1050" b="1" dirty="0">
                <a:solidFill>
                  <a:schemeClr val="tx1"/>
                </a:solidFill>
                <a:latin typeface="Bookman Old Style" panose="02050604050505020204" pitchFamily="18" charset="0"/>
              </a:rPr>
              <a:t>1918</a:t>
            </a:r>
          </a:p>
          <a:p>
            <a:pPr indent="-171450">
              <a:buFont typeface="Arial" panose="020B0604020202020204" pitchFamily="34" charset="0"/>
              <a:buChar char="•"/>
            </a:pPr>
            <a:r>
              <a:rPr lang="en-US" sz="1050" dirty="0">
                <a:solidFill>
                  <a:schemeClr val="tx1"/>
                </a:solidFill>
                <a:latin typeface="Bookman Old Style" panose="02050604050505020204" pitchFamily="18" charset="0"/>
              </a:rPr>
              <a:t>US Post Office begins offering “air mail.”</a:t>
            </a:r>
          </a:p>
          <a:p>
            <a:endParaRPr lang="en-US" sz="1050" b="1" dirty="0">
              <a:solidFill>
                <a:schemeClr val="tx1"/>
              </a:solidFill>
              <a:latin typeface="Bookman Old Style" panose="02050604050505020204" pitchFamily="18" charset="0"/>
            </a:endParaRPr>
          </a:p>
          <a:p>
            <a:r>
              <a:rPr lang="en-US" sz="1050" b="1" dirty="0">
                <a:solidFill>
                  <a:schemeClr val="tx1"/>
                </a:solidFill>
                <a:latin typeface="Bookman Old Style" panose="02050604050505020204" pitchFamily="18" charset="0"/>
              </a:rPr>
              <a:t>Question:</a:t>
            </a:r>
            <a:r>
              <a:rPr lang="en-US" sz="1050" dirty="0">
                <a:solidFill>
                  <a:schemeClr val="tx1"/>
                </a:solidFill>
                <a:latin typeface="Bookman Old Style" panose="02050604050505020204" pitchFamily="18" charset="0"/>
              </a:rPr>
              <a:t> Write at least one question you have after investigating this source.  </a:t>
            </a:r>
            <a:r>
              <a:rPr lang="en-US" sz="1050" i="1" dirty="0">
                <a:solidFill>
                  <a:schemeClr val="tx1"/>
                </a:solidFill>
                <a:latin typeface="Bookman Old Style" panose="02050604050505020204" pitchFamily="18" charset="0"/>
              </a:rPr>
              <a:t>What are you confused about?  What new questions does this source raise?</a:t>
            </a:r>
            <a:endParaRPr lang="en-US" sz="1050" dirty="0">
              <a:solidFill>
                <a:schemeClr val="tx1"/>
              </a:solidFill>
              <a:latin typeface="Bookman Old Style" panose="02050604050505020204" pitchFamily="18" charset="0"/>
            </a:endParaRPr>
          </a:p>
          <a:p>
            <a:pPr indent="-171450">
              <a:buFont typeface="Arial" panose="020B0604020202020204" pitchFamily="34" charset="0"/>
              <a:buChar char="•"/>
            </a:pPr>
            <a:r>
              <a:rPr lang="en-US" sz="1050" dirty="0">
                <a:solidFill>
                  <a:schemeClr val="tx1"/>
                </a:solidFill>
                <a:latin typeface="Bookman Old Style" panose="02050604050505020204" pitchFamily="18" charset="0"/>
              </a:rPr>
              <a:t>Why is the stationery from San Francisco when the letter was mailed from D.C.?</a:t>
            </a:r>
          </a:p>
          <a:p>
            <a:pPr indent="-171450">
              <a:buFont typeface="Arial" panose="020B0604020202020204" pitchFamily="34" charset="0"/>
              <a:buChar char="•"/>
            </a:pPr>
            <a:r>
              <a:rPr lang="en-US" sz="1050" dirty="0">
                <a:solidFill>
                  <a:schemeClr val="tx1"/>
                </a:solidFill>
                <a:latin typeface="Bookman Old Style" panose="02050604050505020204" pitchFamily="18" charset="0"/>
              </a:rPr>
              <a:t>How long did it take a letter to get from D.C. to Montana? Were there faster ways of communicating?</a:t>
            </a:r>
          </a:p>
          <a:p>
            <a:endParaRPr lang="en-US" sz="1050" dirty="0">
              <a:solidFill>
                <a:schemeClr val="tx1"/>
              </a:solidFill>
              <a:latin typeface="Bookman Old Style" panose="02050604050505020204" pitchFamily="18" charset="0"/>
            </a:endParaRPr>
          </a:p>
          <a:p>
            <a:r>
              <a:rPr lang="en-US" sz="1050" b="1" dirty="0">
                <a:solidFill>
                  <a:schemeClr val="tx1"/>
                </a:solidFill>
                <a:latin typeface="Bookman Old Style" panose="02050604050505020204" pitchFamily="18" charset="0"/>
              </a:rPr>
              <a:t>Corroboration</a:t>
            </a:r>
            <a:r>
              <a:rPr lang="en-US" sz="1050" dirty="0">
                <a:solidFill>
                  <a:schemeClr val="tx1"/>
                </a:solidFill>
                <a:latin typeface="Bookman Old Style" panose="02050604050505020204" pitchFamily="18" charset="0"/>
              </a:rPr>
              <a:t> (Complete after reading the other documents in the case file):</a:t>
            </a:r>
          </a:p>
          <a:p>
            <a:pPr indent="-171450">
              <a:buFont typeface="Arial" panose="020B0604020202020204" pitchFamily="34" charset="0"/>
              <a:buChar char="•"/>
            </a:pPr>
            <a:r>
              <a:rPr lang="en-US" sz="1050" dirty="0">
                <a:solidFill>
                  <a:schemeClr val="tx1"/>
                </a:solidFill>
                <a:latin typeface="Bookman Old Style" panose="02050604050505020204" pitchFamily="18" charset="0"/>
              </a:rPr>
              <a:t>The caption on the airplane picture notes location as San Fransisco, 1916. Return address on envelope is San </a:t>
            </a:r>
            <a:r>
              <a:rPr lang="en-US" sz="1050" dirty="0" err="1">
                <a:solidFill>
                  <a:schemeClr val="tx1"/>
                </a:solidFill>
                <a:latin typeface="Bookman Old Style" panose="02050604050505020204" pitchFamily="18" charset="0"/>
              </a:rPr>
              <a:t>Fransisco</a:t>
            </a:r>
            <a:r>
              <a:rPr lang="en-US" sz="1050" dirty="0">
                <a:solidFill>
                  <a:schemeClr val="tx1"/>
                </a:solidFill>
                <a:latin typeface="Bookman Old Style" panose="02050604050505020204" pitchFamily="18" charset="0"/>
              </a:rPr>
              <a:t>, but the postmark is D.C., January 1917.</a:t>
            </a:r>
          </a:p>
          <a:p>
            <a:pPr indent="-171450">
              <a:buFont typeface="Arial" panose="020B0604020202020204" pitchFamily="34" charset="0"/>
              <a:buChar char="•"/>
            </a:pPr>
            <a:endParaRPr lang="en-US" sz="1100" dirty="0">
              <a:solidFill>
                <a:schemeClr val="tx1"/>
              </a:solidFill>
              <a:latin typeface="Bookman Old Style" panose="02050604050505020204" pitchFamily="18" charset="0"/>
            </a:endParaRPr>
          </a:p>
          <a:p>
            <a:endParaRPr lang="en-US" sz="1100" dirty="0">
              <a:solidFill>
                <a:schemeClr val="tx1"/>
              </a:solidFill>
              <a:latin typeface="Bookman Old Style" panose="02050604050505020204" pitchFamily="18" charset="0"/>
            </a:endParaRPr>
          </a:p>
        </p:txBody>
      </p:sp>
      <p:sp>
        <p:nvSpPr>
          <p:cNvPr id="2" name="Title 1">
            <a:extLst>
              <a:ext uri="{FF2B5EF4-FFF2-40B4-BE49-F238E27FC236}">
                <a16:creationId xmlns:a16="http://schemas.microsoft.com/office/drawing/2014/main" id="{E710456C-AB51-027D-A9F4-7D39F5A7EBF0}"/>
              </a:ext>
            </a:extLst>
          </p:cNvPr>
          <p:cNvSpPr>
            <a:spLocks noGrp="1"/>
          </p:cNvSpPr>
          <p:nvPr>
            <p:ph type="title"/>
          </p:nvPr>
        </p:nvSpPr>
        <p:spPr>
          <a:xfrm>
            <a:off x="457200" y="-857250"/>
            <a:ext cx="8229600" cy="857250"/>
          </a:xfrm>
        </p:spPr>
        <p:txBody>
          <a:bodyPr vert="horz" lIns="91425" tIns="91425" rIns="91425" bIns="91425" rtlCol="0" anchor="b" anchorCtr="0">
            <a:noAutofit/>
          </a:bodyPr>
          <a:lstStyle/>
          <a:p>
            <a:r>
              <a:rPr lang="en-US" dirty="0"/>
              <a:t>Content and Subtext</a:t>
            </a:r>
          </a:p>
        </p:txBody>
      </p:sp>
    </p:spTree>
    <p:extLst>
      <p:ext uri="{BB962C8B-B14F-4D97-AF65-F5344CB8AC3E}">
        <p14:creationId xmlns:p14="http://schemas.microsoft.com/office/powerpoint/2010/main" val="388667955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descr="Newspaper clipping from the Washington Post headlines, &quot;The Women Who Are Guarding the White House Portal.&quot;"/>
          <p:cNvPicPr preferRelativeResize="0"/>
          <p:nvPr/>
        </p:nvPicPr>
        <p:blipFill>
          <a:blip r:embed="rId3">
            <a:alphaModFix/>
          </a:blip>
          <a:stretch>
            <a:fillRect/>
          </a:stretch>
        </p:blipFill>
        <p:spPr>
          <a:xfrm>
            <a:off x="2736657" y="198782"/>
            <a:ext cx="3670687" cy="4644479"/>
          </a:xfrm>
          <a:prstGeom prst="rect">
            <a:avLst/>
          </a:prstGeom>
          <a:ln w="38100" cap="sq">
            <a:solidFill>
              <a:srgbClr val="F9BE6F"/>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75089" y="1661823"/>
            <a:ext cx="2136913" cy="523220"/>
          </a:xfrm>
          <a:prstGeom prst="rect">
            <a:avLst/>
          </a:prstGeom>
          <a:noFill/>
        </p:spPr>
        <p:txBody>
          <a:bodyPr wrap="square" rtlCol="0">
            <a:spAutoFit/>
          </a:bodyPr>
          <a:lstStyle/>
          <a:p>
            <a:r>
              <a:rPr lang="en-US" dirty="0">
                <a:solidFill>
                  <a:srgbClr val="F9BE6F"/>
                </a:solidFill>
                <a:latin typeface="Bookman Old Style" panose="02050604050505020204" pitchFamily="18" charset="0"/>
              </a:rPr>
              <a:t>See next slide for excerpt from article</a:t>
            </a:r>
          </a:p>
        </p:txBody>
      </p:sp>
      <p:sp>
        <p:nvSpPr>
          <p:cNvPr id="3" name="Title 2">
            <a:extLst>
              <a:ext uri="{FF2B5EF4-FFF2-40B4-BE49-F238E27FC236}">
                <a16:creationId xmlns:a16="http://schemas.microsoft.com/office/drawing/2014/main" id="{13B8576E-AA9A-CC4D-ADA6-58C82F9FED8F}"/>
              </a:ext>
            </a:extLst>
          </p:cNvPr>
          <p:cNvSpPr>
            <a:spLocks noGrp="1"/>
          </p:cNvSpPr>
          <p:nvPr>
            <p:ph type="title" idx="4294967295"/>
          </p:nvPr>
        </p:nvSpPr>
        <p:spPr>
          <a:xfrm>
            <a:off x="609600" y="-857250"/>
            <a:ext cx="7924800" cy="857250"/>
          </a:xfrm>
        </p:spPr>
        <p:txBody>
          <a:bodyPr vert="horz" lIns="91440" tIns="45720" rIns="91440" bIns="45720" rtlCol="0" anchor="b" anchorCtr="0">
            <a:noAutofit/>
          </a:bodyPr>
          <a:lstStyle/>
          <a:p>
            <a:r>
              <a:rPr lang="en-US" dirty="0"/>
              <a:t>The Women Who are guarding the white house portal</a:t>
            </a:r>
          </a:p>
        </p:txBody>
      </p:sp>
    </p:spTree>
  </p:cSld>
  <p:clrMapOvr>
    <a:masterClrMapping/>
  </p:clrMapOvr>
  <p:transition spd="slow">
    <p:cut/>
  </p:transition>
</p:sld>
</file>

<file path=ppt/theme/theme1.xml><?xml version="1.0" encoding="utf-8"?>
<a:theme xmlns:a="http://schemas.openxmlformats.org/drawingml/2006/main" name="Horiz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3833</TotalTime>
  <Words>2856</Words>
  <Application>Microsoft Office PowerPoint</Application>
  <PresentationFormat>On-screen Show (16:9)</PresentationFormat>
  <Paragraphs>204</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Bookman Old Style</vt:lpstr>
      <vt:lpstr>Calibri</vt:lpstr>
      <vt:lpstr>Footlight MT Light</vt:lpstr>
      <vt:lpstr>Times New Roman</vt:lpstr>
      <vt:lpstr>Horizon</vt:lpstr>
      <vt:lpstr>Hazel Hunkins Billings Suffragist  </vt:lpstr>
      <vt:lpstr>Visit MTHS Website for more info</vt:lpstr>
      <vt:lpstr>Hazel Hunkins and Students</vt:lpstr>
      <vt:lpstr>Questions and Corroboration</vt:lpstr>
      <vt:lpstr>Hazel Hunkins after an aeroplane ride</vt:lpstr>
      <vt:lpstr>Content and subtext</vt:lpstr>
      <vt:lpstr>Envelope</vt:lpstr>
      <vt:lpstr>Content and Subtext</vt:lpstr>
      <vt:lpstr>The Women Who are guarding the white house portal</vt:lpstr>
      <vt:lpstr>Excerpt from “The women who are guarding the white house portal.”</vt:lpstr>
      <vt:lpstr>Content and subtext of document</vt:lpstr>
      <vt:lpstr>Hazel Hunkins to mother</vt:lpstr>
      <vt:lpstr>Letter from Hazel Hunkins to mother</vt:lpstr>
      <vt:lpstr>Contextualizing hazel’s letter</vt:lpstr>
      <vt:lpstr>“I did not raise my girl to be a voter”</vt:lpstr>
      <vt:lpstr>“I did not raise my girl to be a voter” Continued</vt:lpstr>
      <vt:lpstr>Context and subtext of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Hazel Hunkins Billings Suffragist</dc:title>
  <dc:creator>Lambert, Kirby</dc:creator>
  <cp:lastModifiedBy>White, Carly</cp:lastModifiedBy>
  <cp:revision>90</cp:revision>
  <dcterms:created xsi:type="dcterms:W3CDTF">2015-10-22T14:27:51Z</dcterms:created>
  <dcterms:modified xsi:type="dcterms:W3CDTF">2025-11-26T20:45:59Z</dcterms:modified>
</cp:coreProperties>
</file>