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BE6F"/>
    <a:srgbClr val="F6F672"/>
    <a:srgbClr val="FFD469"/>
    <a:srgbClr val="FFC533"/>
    <a:srgbClr val="FFBD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682"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EE19B2-1549-4E90-A766-30FBF5F5950F}" type="datetimeFigureOut">
              <a:rPr lang="en-US" smtClean="0"/>
              <a:t>12/15/2025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652568-9215-4046-B778-DF93996D250A}" type="slidenum">
              <a:rPr lang="en-US" smtClean="0"/>
              <a:t>‹#›</a:t>
            </a:fld>
            <a:endParaRPr lang="en-US"/>
          </a:p>
        </p:txBody>
      </p:sp>
    </p:spTree>
    <p:extLst>
      <p:ext uri="{BB962C8B-B14F-4D97-AF65-F5344CB8AC3E}">
        <p14:creationId xmlns:p14="http://schemas.microsoft.com/office/powerpoint/2010/main" val="1114416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and ADA revision added 12/2025</a:t>
            </a:r>
          </a:p>
        </p:txBody>
      </p:sp>
      <p:sp>
        <p:nvSpPr>
          <p:cNvPr id="4" name="Slide Number Placeholder 3"/>
          <p:cNvSpPr>
            <a:spLocks noGrp="1"/>
          </p:cNvSpPr>
          <p:nvPr>
            <p:ph type="sldNum" sz="quarter" idx="5"/>
          </p:nvPr>
        </p:nvSpPr>
        <p:spPr/>
        <p:txBody>
          <a:bodyPr/>
          <a:lstStyle/>
          <a:p>
            <a:fld id="{41652568-9215-4046-B778-DF93996D250A}" type="slidenum">
              <a:rPr lang="en-US" smtClean="0"/>
              <a:t>19</a:t>
            </a:fld>
            <a:endParaRPr lang="en-US"/>
          </a:p>
        </p:txBody>
      </p:sp>
    </p:spTree>
    <p:extLst>
      <p:ext uri="{BB962C8B-B14F-4D97-AF65-F5344CB8AC3E}">
        <p14:creationId xmlns:p14="http://schemas.microsoft.com/office/powerpoint/2010/main" val="2915530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7FF5855A-3D30-4C9D-ADDE-91E78C19FE04}"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58C0E-754D-41EE-BBEB-492E3D8996B0}"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FF5855A-3D30-4C9D-ADDE-91E78C19FE04}"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58C0E-754D-41EE-BBEB-492E3D8996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FF5855A-3D30-4C9D-ADDE-91E78C19FE04}" type="datetimeFigureOut">
              <a:rPr lang="en-US" smtClean="0"/>
              <a:t>12/15/2025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AB858C0E-754D-41EE-BBEB-492E3D8996B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FF5855A-3D30-4C9D-ADDE-91E78C19FE04}"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58C0E-754D-41EE-BBEB-492E3D8996B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FF5855A-3D30-4C9D-ADDE-91E78C19FE04}"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58C0E-754D-41EE-BBEB-492E3D8996B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FF5855A-3D30-4C9D-ADDE-91E78C19FE04}" type="datetimeFigureOut">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58C0E-754D-41EE-BBEB-492E3D8996B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FF5855A-3D30-4C9D-ADDE-91E78C19FE04}" type="datetimeFigureOut">
              <a:rPr lang="en-US" smtClean="0"/>
              <a:t>12/15/2025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858C0E-754D-41EE-BBEB-492E3D8996B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FF5855A-3D30-4C9D-ADDE-91E78C19FE04}" type="datetimeFigureOut">
              <a:rPr lang="en-US" smtClean="0"/>
              <a:t>12/15/2025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858C0E-754D-41EE-BBEB-492E3D8996B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5855A-3D30-4C9D-ADDE-91E78C19FE04}" type="datetimeFigureOut">
              <a:rPr lang="en-US" smtClean="0"/>
              <a:t>12/15/2025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858C0E-754D-41EE-BBEB-492E3D8996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FF5855A-3D30-4C9D-ADDE-91E78C19FE04}" type="datetimeFigureOut">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58C0E-754D-41EE-BBEB-492E3D8996B0}"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FF5855A-3D30-4C9D-ADDE-91E78C19FE04}" type="datetimeFigureOut">
              <a:rPr lang="en-US" smtClean="0"/>
              <a:t>12/15/2025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AB858C0E-754D-41EE-BBEB-492E3D8996B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FF5855A-3D30-4C9D-ADDE-91E78C19FE04}" type="datetimeFigureOut">
              <a:rPr lang="en-US" smtClean="0"/>
              <a:t>12/15/2025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B858C0E-754D-41EE-BBEB-492E3D8996B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url?sa=i&amp;rct=j&amp;q=&amp;esrc=s&amp;source=images&amp;cd=&amp;cad=rja&amp;uact=8&amp;ved=0ahUKEwjgysT8tvHNAhXFzIMKHUfFCfAQjRwIBw&amp;url=https://en.wikipedia.org/wiki/Women's_suffrage&amp;bvm=bv.127178174,d.amc&amp;psig=AFQjCNHGDAiAmDDZrDQeeWzlJS6n8MXE1g&amp;ust=1468533287732509"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memory.loc.gov/ammem/naw/stonblac.jpg" TargetMode="External"/><Relationship Id="rId13" Type="http://schemas.openxmlformats.org/officeDocument/2006/relationships/hyperlink" Target="http://hdl.loc.gov/loc.mss/mnwp.160033" TargetMode="External"/><Relationship Id="rId18" Type="http://schemas.openxmlformats.org/officeDocument/2006/relationships/hyperlink" Target="http://weblogs.lib.uh.edu/speccol/2014/05/21/anti-suffragist-sheet-music/" TargetMode="External"/><Relationship Id="rId3" Type="http://schemas.openxmlformats.org/officeDocument/2006/relationships/hyperlink" Target="http://americanhistory.si.edu/exhibitions/national-woman-suffrage-parade" TargetMode="External"/><Relationship Id="rId7" Type="http://schemas.openxmlformats.org/officeDocument/2006/relationships/hyperlink" Target="http://www.loc.gov/item/mnwp000330" TargetMode="External"/><Relationship Id="rId12" Type="http://schemas.openxmlformats.org/officeDocument/2006/relationships/hyperlink" Target="http://foundsf.org/index.php?title=File:Votes-for-Women-11-western-states.jpg%20" TargetMode="External"/><Relationship Id="rId17" Type="http://schemas.openxmlformats.org/officeDocument/2006/relationships/hyperlink" Target="http://hdl.loc.gov/loc.mss/mnwp.160073" TargetMode="External"/><Relationship Id="rId2" Type="http://schemas.openxmlformats.org/officeDocument/2006/relationships/slideLayout" Target="../slideLayouts/slideLayout7.xml"/><Relationship Id="rId16" Type="http://schemas.openxmlformats.org/officeDocument/2006/relationships/hyperlink" Target="http://www.brynmawr.edu/library/exhibits/suffrage/wwi.html#broadside" TargetMode="External"/><Relationship Id="rId20" Type="http://schemas.openxmlformats.org/officeDocument/2006/relationships/hyperlink" Target="http://hdl.loc.gov/loc.mss/mnwp.160019" TargetMode="External"/><Relationship Id="rId1" Type="http://schemas.openxmlformats.org/officeDocument/2006/relationships/themeOverride" Target="../theme/themeOverride1.xml"/><Relationship Id="rId6" Type="http://schemas.openxmlformats.org/officeDocument/2006/relationships/hyperlink" Target="http://www.loc.gov/item/mnwp000330/" TargetMode="External"/><Relationship Id="rId11" Type="http://schemas.openxmlformats.org/officeDocument/2006/relationships/hyperlink" Target="http://www.loc.gov/pictures/item/97500065/" TargetMode="External"/><Relationship Id="rId5" Type="http://schemas.openxmlformats.org/officeDocument/2006/relationships/hyperlink" Target="http://www.loc.gov/item/2003690776/" TargetMode="External"/><Relationship Id="rId15" Type="http://schemas.openxmlformats.org/officeDocument/2006/relationships/hyperlink" Target="https://www.loc.gov/resource/mnwp.156007" TargetMode="External"/><Relationship Id="rId10" Type="http://schemas.openxmlformats.org/officeDocument/2006/relationships/hyperlink" Target="http://hdl.loc.gov/loc.pnp/hec.04476" TargetMode="External"/><Relationship Id="rId19" Type="http://schemas.openxmlformats.org/officeDocument/2006/relationships/hyperlink" Target="http://chroniclingamerica.loc.gov/lccn/sn84026749/1920-08-21/ed-1/seq-1/" TargetMode="External"/><Relationship Id="rId4" Type="http://schemas.openxmlformats.org/officeDocument/2006/relationships/hyperlink" Target="http://hdl.loc.gov/loc.rbc/rbcmil.scrp4006701" TargetMode="External"/><Relationship Id="rId9" Type="http://schemas.openxmlformats.org/officeDocument/2006/relationships/hyperlink" Target="http://historyproject.ucdavis.edu/ic/image_details.php?id=2815%20" TargetMode="External"/><Relationship Id="rId14" Type="http://schemas.openxmlformats.org/officeDocument/2006/relationships/hyperlink" Target="http://hdl.loc.gov/loc.pnp/cph.3a2925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0.jpeg"/><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5404" y="118872"/>
            <a:ext cx="8013192" cy="1636776"/>
          </a:xfrm>
        </p:spPr>
        <p:txBody>
          <a:bodyPr>
            <a:normAutofit fontScale="90000"/>
          </a:bodyPr>
          <a:lstStyle/>
          <a:p>
            <a:pPr algn="ctr"/>
            <a:r>
              <a:rPr lang="en-US" sz="5400" dirty="0">
                <a:solidFill>
                  <a:srgbClr val="F9BE6F"/>
                </a:solidFill>
                <a:latin typeface="Footlight MT Light" panose="0204060206030A020304" pitchFamily="18" charset="0"/>
              </a:rPr>
              <a:t>The Long Road </a:t>
            </a:r>
            <a:br>
              <a:rPr lang="en-US" sz="5400" dirty="0">
                <a:solidFill>
                  <a:srgbClr val="F9BE6F"/>
                </a:solidFill>
                <a:latin typeface="Footlight MT Light" panose="0204060206030A020304" pitchFamily="18" charset="0"/>
              </a:rPr>
            </a:br>
            <a:r>
              <a:rPr lang="en-US" sz="5400" dirty="0">
                <a:solidFill>
                  <a:srgbClr val="F9BE6F"/>
                </a:solidFill>
                <a:latin typeface="Footlight MT Light" panose="0204060206030A020304" pitchFamily="18" charset="0"/>
              </a:rPr>
              <a:t>to Woman’s Suffrage</a:t>
            </a:r>
          </a:p>
        </p:txBody>
      </p:sp>
      <p:pic>
        <p:nvPicPr>
          <p:cNvPr id="1026" name="Picture 2" descr="An illustration of a woman dressed in opulent purple and yellow clothing, and wielding a trumpet atop a white horse. In the distance is the U.S Capitol building. Behind the central woman are two more women leading the charge to Washington D.C. A purple banner reads, Votes for Women. ">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905000"/>
            <a:ext cx="6400800" cy="4745764"/>
          </a:xfrm>
          <a:prstGeom prst="rect">
            <a:avLst/>
          </a:prstGeom>
          <a:ln w="88900" cap="sq" cmpd="thickThin">
            <a:solidFill>
              <a:srgbClr val="F9BE6F"/>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16249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51062"/>
          </a:xfrm>
        </p:spPr>
        <p:txBody>
          <a:bodyPr>
            <a:normAutofit/>
          </a:bodyPr>
          <a:lstStyle/>
          <a:p>
            <a:pPr algn="ctr"/>
            <a:r>
              <a:rPr lang="en-US" sz="4400" dirty="0">
                <a:solidFill>
                  <a:srgbClr val="F9BE6F"/>
                </a:solidFill>
                <a:latin typeface="Footlight MT Light" panose="0204060206030A020304" pitchFamily="18" charset="0"/>
              </a:rPr>
              <a:t>… but not fast enough!</a:t>
            </a:r>
          </a:p>
        </p:txBody>
      </p:sp>
      <p:sp>
        <p:nvSpPr>
          <p:cNvPr id="3" name="Content Placeholder 2"/>
          <p:cNvSpPr>
            <a:spLocks noGrp="1"/>
          </p:cNvSpPr>
          <p:nvPr>
            <p:ph sz="half" idx="1"/>
          </p:nvPr>
        </p:nvSpPr>
        <p:spPr/>
        <p:txBody>
          <a:bodyPr>
            <a:normAutofit/>
          </a:bodyPr>
          <a:lstStyle/>
          <a:p>
            <a:r>
              <a:rPr lang="en-US" sz="1800" dirty="0">
                <a:latin typeface="Bookman Old Style" panose="02050604050505020204" pitchFamily="18" charset="0"/>
              </a:rPr>
              <a:t>1913: </a:t>
            </a:r>
            <a:r>
              <a:rPr lang="en-US" sz="1800" b="1" dirty="0">
                <a:latin typeface="Bookman Old Style" panose="02050604050505020204" pitchFamily="18" charset="0"/>
              </a:rPr>
              <a:t>Alice Paul </a:t>
            </a:r>
            <a:r>
              <a:rPr lang="en-US" sz="1800" dirty="0">
                <a:latin typeface="Bookman Old Style" panose="02050604050505020204" pitchFamily="18" charset="0"/>
              </a:rPr>
              <a:t>forms Congressional Union to advocate for a federal constitutional amendment.</a:t>
            </a:r>
          </a:p>
          <a:p>
            <a:endParaRPr lang="en-US" sz="1400" dirty="0">
              <a:latin typeface="Bookman Old Style" panose="02050604050505020204" pitchFamily="18" charset="0"/>
            </a:endParaRPr>
          </a:p>
          <a:p>
            <a:r>
              <a:rPr lang="en-US" sz="1800" dirty="0">
                <a:latin typeface="Bookman Old Style" panose="02050604050505020204" pitchFamily="18" charset="0"/>
              </a:rPr>
              <a:t>Congressional Union renamed </a:t>
            </a:r>
            <a:r>
              <a:rPr lang="en-US" sz="1800" b="1" dirty="0">
                <a:latin typeface="Bookman Old Style" panose="02050604050505020204" pitchFamily="18" charset="0"/>
              </a:rPr>
              <a:t>National Woman’s Party.</a:t>
            </a:r>
          </a:p>
          <a:p>
            <a:endParaRPr lang="en-US" sz="1400" dirty="0">
              <a:latin typeface="Bookman Old Style" panose="02050604050505020204" pitchFamily="18" charset="0"/>
            </a:endParaRPr>
          </a:p>
          <a:p>
            <a:r>
              <a:rPr lang="en-US" sz="1800" dirty="0">
                <a:latin typeface="Bookman Old Style" panose="02050604050505020204" pitchFamily="18" charset="0"/>
              </a:rPr>
              <a:t>Paul’s group adopts </a:t>
            </a:r>
            <a:r>
              <a:rPr lang="en-US" sz="1800" b="1" dirty="0">
                <a:latin typeface="Bookman Old Style" panose="02050604050505020204" pitchFamily="18" charset="0"/>
              </a:rPr>
              <a:t>militant </a:t>
            </a:r>
            <a:r>
              <a:rPr lang="en-US" sz="1800" dirty="0">
                <a:latin typeface="Bookman Old Style" panose="02050604050505020204" pitchFamily="18" charset="0"/>
              </a:rPr>
              <a:t>tactics of English suffragists:</a:t>
            </a:r>
          </a:p>
          <a:p>
            <a:pPr lvl="2"/>
            <a:r>
              <a:rPr lang="en-US" sz="1700" dirty="0">
                <a:latin typeface="Bookman Old Style" panose="02050604050505020204" pitchFamily="18" charset="0"/>
              </a:rPr>
              <a:t>Picketing </a:t>
            </a:r>
          </a:p>
          <a:p>
            <a:pPr lvl="2"/>
            <a:r>
              <a:rPr lang="en-US" sz="1700" dirty="0">
                <a:latin typeface="Bookman Old Style" panose="02050604050505020204" pitchFamily="18" charset="0"/>
              </a:rPr>
              <a:t>Mass rallies and marches </a:t>
            </a:r>
          </a:p>
          <a:p>
            <a:endParaRPr lang="en-US" sz="1400" dirty="0">
              <a:latin typeface="Bookman Old Style" panose="02050604050505020204" pitchFamily="18" charset="0"/>
            </a:endParaRPr>
          </a:p>
          <a:p>
            <a:r>
              <a:rPr lang="en-US" sz="1800" dirty="0">
                <a:latin typeface="Bookman Old Style" panose="02050604050505020204" pitchFamily="18" charset="0"/>
              </a:rPr>
              <a:t>NWP attracts young people and revitalizes push for </a:t>
            </a:r>
            <a:r>
              <a:rPr lang="en-US" sz="1800" b="1" dirty="0">
                <a:latin typeface="Bookman Old Style" panose="02050604050505020204" pitchFamily="18" charset="0"/>
              </a:rPr>
              <a:t>national amendment</a:t>
            </a:r>
            <a:r>
              <a:rPr lang="en-US" sz="1800" dirty="0">
                <a:latin typeface="Bookman Old Style" panose="02050604050505020204" pitchFamily="18" charset="0"/>
              </a:rPr>
              <a:t>.</a:t>
            </a:r>
          </a:p>
        </p:txBody>
      </p:sp>
      <p:pic>
        <p:nvPicPr>
          <p:cNvPr id="7" name="Content Placeholder 6" descr="Three women in rain coats stand on a New York city street. One woman holds the Suffragist flag, another holds a New York banner, and another ho;ds a banner that reads, &quot;Mr. President, what will you do for woman suffrage?&quot;"/>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l="22101" t="13573" r="18718" b="22279"/>
          <a:stretch/>
        </p:blipFill>
        <p:spPr>
          <a:xfrm>
            <a:off x="4800600" y="2209800"/>
            <a:ext cx="3808522" cy="2971800"/>
          </a:xfrm>
          <a:prstGeom prst="rect">
            <a:avLst/>
          </a:prstGeom>
          <a:ln w="88900" cap="sq" cmpd="thickThin">
            <a:solidFill>
              <a:schemeClr val="accent5">
                <a:lumMod val="75000"/>
              </a:schemeClr>
            </a:solidFill>
            <a:prstDash val="solid"/>
            <a:miter lim="800000"/>
          </a:ln>
          <a:effectLst>
            <a:innerShdw blurRad="76200">
              <a:srgbClr val="000000"/>
            </a:innerShdw>
          </a:effectLst>
        </p:spPr>
      </p:pic>
      <p:sp>
        <p:nvSpPr>
          <p:cNvPr id="8" name="TextBox 7"/>
          <p:cNvSpPr txBox="1"/>
          <p:nvPr/>
        </p:nvSpPr>
        <p:spPr>
          <a:xfrm>
            <a:off x="4648200" y="5334000"/>
            <a:ext cx="4267200" cy="461665"/>
          </a:xfrm>
          <a:prstGeom prst="rect">
            <a:avLst/>
          </a:prstGeom>
          <a:noFill/>
        </p:spPr>
        <p:txBody>
          <a:bodyPr wrap="square" rtlCol="0">
            <a:spAutoFit/>
          </a:bodyPr>
          <a:lstStyle/>
          <a:p>
            <a:r>
              <a:rPr lang="en-US" sz="1200" dirty="0">
                <a:latin typeface="Bookman Old Style" panose="02050604050505020204" pitchFamily="18" charset="0"/>
              </a:rPr>
              <a:t>National Woman’s Party New York Day Picket, Jan. 26, 1917, Source: Library of Congress, </a:t>
            </a:r>
          </a:p>
        </p:txBody>
      </p:sp>
    </p:spTree>
    <p:extLst>
      <p:ext uri="{BB962C8B-B14F-4D97-AF65-F5344CB8AC3E}">
        <p14:creationId xmlns:p14="http://schemas.microsoft.com/office/powerpoint/2010/main" val="135134050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51062"/>
          </a:xfrm>
        </p:spPr>
        <p:txBody>
          <a:bodyPr>
            <a:normAutofit/>
          </a:bodyPr>
          <a:lstStyle/>
          <a:p>
            <a:pPr algn="ctr"/>
            <a:r>
              <a:rPr lang="en-US" sz="4400" dirty="0">
                <a:solidFill>
                  <a:srgbClr val="F9BE6F"/>
                </a:solidFill>
                <a:latin typeface="Footlight MT Light" panose="0204060206030A020304" pitchFamily="18" charset="0"/>
              </a:rPr>
              <a:t>NAWSA and Carrie Chapman Catt</a:t>
            </a:r>
          </a:p>
        </p:txBody>
      </p:sp>
      <p:sp>
        <p:nvSpPr>
          <p:cNvPr id="3" name="Content Placeholder 2"/>
          <p:cNvSpPr>
            <a:spLocks noGrp="1"/>
          </p:cNvSpPr>
          <p:nvPr>
            <p:ph sz="half" idx="1"/>
          </p:nvPr>
        </p:nvSpPr>
        <p:spPr>
          <a:xfrm>
            <a:off x="4343400" y="1828800"/>
            <a:ext cx="4038600" cy="4623816"/>
          </a:xfrm>
        </p:spPr>
        <p:txBody>
          <a:bodyPr>
            <a:normAutofit/>
          </a:bodyPr>
          <a:lstStyle/>
          <a:p>
            <a:r>
              <a:rPr lang="en-US" sz="2000" dirty="0">
                <a:latin typeface="Bookman Old Style" panose="02050604050505020204" pitchFamily="18" charset="0"/>
              </a:rPr>
              <a:t>1915 Catt becomes president of NAWSA.</a:t>
            </a:r>
          </a:p>
          <a:p>
            <a:endParaRPr lang="en-US" sz="1400" dirty="0">
              <a:latin typeface="Bookman Old Style" panose="02050604050505020204" pitchFamily="18" charset="0"/>
            </a:endParaRPr>
          </a:p>
          <a:p>
            <a:r>
              <a:rPr lang="en-US" sz="2000" dirty="0">
                <a:latin typeface="Bookman Old Style" panose="02050604050505020204" pitchFamily="18" charset="0"/>
              </a:rPr>
              <a:t>Offers “</a:t>
            </a:r>
            <a:r>
              <a:rPr lang="en-US" sz="2000" b="1" dirty="0">
                <a:latin typeface="Bookman Old Style" panose="02050604050505020204" pitchFamily="18" charset="0"/>
              </a:rPr>
              <a:t>Winning Plan”</a:t>
            </a:r>
            <a:r>
              <a:rPr lang="en-US" sz="2000" dirty="0">
                <a:latin typeface="Bookman Old Style" panose="02050604050505020204" pitchFamily="18" charset="0"/>
              </a:rPr>
              <a:t> </a:t>
            </a:r>
          </a:p>
          <a:p>
            <a:pPr lvl="2"/>
            <a:r>
              <a:rPr lang="en-US" sz="1800" dirty="0">
                <a:latin typeface="Bookman Old Style" panose="02050604050505020204" pitchFamily="18" charset="0"/>
              </a:rPr>
              <a:t>Win enough states and congress will have to support a national amendment (or women will vote them out). </a:t>
            </a:r>
          </a:p>
          <a:p>
            <a:pPr lvl="1"/>
            <a:endParaRPr lang="en-US" sz="1400" dirty="0">
              <a:latin typeface="Bookman Old Style" panose="02050604050505020204" pitchFamily="18" charset="0"/>
            </a:endParaRPr>
          </a:p>
          <a:p>
            <a:r>
              <a:rPr lang="en-US" sz="2000" dirty="0">
                <a:latin typeface="Bookman Old Style" panose="02050604050505020204" pitchFamily="18" charset="0"/>
              </a:rPr>
              <a:t>Sees victories in Arkansas and New York in 1917.</a:t>
            </a:r>
          </a:p>
        </p:txBody>
      </p:sp>
      <p:pic>
        <p:nvPicPr>
          <p:cNvPr id="5" name="Content Placeholder 4" descr="A portrait of an unsmiling woman, Carrie Chapman, with curly grey hair pinned up around her face. "/>
          <p:cNvPicPr>
            <a:picLocks noGrp="1" noChangeAspect="1"/>
          </p:cNvPicPr>
          <p:nvPr>
            <p:ph sz="half" idx="2"/>
          </p:nvPr>
        </p:nvPicPr>
        <p:blipFill rotWithShape="1">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l="6049" t="2774" r="3405" b="4786"/>
          <a:stretch/>
        </p:blipFill>
        <p:spPr>
          <a:xfrm>
            <a:off x="1143000" y="1828800"/>
            <a:ext cx="3026875" cy="3847723"/>
          </a:xfrm>
          <a:prstGeom prst="ellipse">
            <a:avLst/>
          </a:prstGeom>
          <a:ln w="63500" cap="rnd">
            <a:solidFill>
              <a:schemeClr val="accent5">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1447800" y="5791262"/>
            <a:ext cx="3886200" cy="461665"/>
          </a:xfrm>
          <a:prstGeom prst="rect">
            <a:avLst/>
          </a:prstGeom>
          <a:noFill/>
        </p:spPr>
        <p:txBody>
          <a:bodyPr wrap="square" rtlCol="0">
            <a:spAutoFit/>
          </a:bodyPr>
          <a:lstStyle/>
          <a:p>
            <a:r>
              <a:rPr lang="en-US" sz="1200" dirty="0">
                <a:latin typeface="Bookman Old Style" panose="02050604050505020204" pitchFamily="18" charset="0"/>
              </a:rPr>
              <a:t>Carrie Chapman Catt, 1914</a:t>
            </a:r>
          </a:p>
          <a:p>
            <a:r>
              <a:rPr lang="en-US" sz="1200" dirty="0">
                <a:latin typeface="Bookman Old Style" panose="02050604050505020204" pitchFamily="18" charset="0"/>
              </a:rPr>
              <a:t>Source: Library of Congress</a:t>
            </a:r>
          </a:p>
        </p:txBody>
      </p:sp>
    </p:spTree>
    <p:extLst>
      <p:ext uri="{BB962C8B-B14F-4D97-AF65-F5344CB8AC3E}">
        <p14:creationId xmlns:p14="http://schemas.microsoft.com/office/powerpoint/2010/main" val="3002166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51062"/>
          </a:xfrm>
        </p:spPr>
        <p:txBody>
          <a:bodyPr/>
          <a:lstStyle/>
          <a:p>
            <a:pPr algn="ctr"/>
            <a:r>
              <a:rPr lang="en-US" sz="4400" dirty="0">
                <a:solidFill>
                  <a:srgbClr val="F9BE6F"/>
                </a:solidFill>
                <a:latin typeface="Footlight MT Light" panose="0204060206030A020304" pitchFamily="18" charset="0"/>
              </a:rPr>
              <a:t>1917: A Pivotal Year</a:t>
            </a:r>
            <a:r>
              <a:rPr lang="en-US" dirty="0"/>
              <a:t>	</a:t>
            </a:r>
          </a:p>
        </p:txBody>
      </p:sp>
      <p:sp>
        <p:nvSpPr>
          <p:cNvPr id="3" name="Content Placeholder 2"/>
          <p:cNvSpPr>
            <a:spLocks noGrp="1"/>
          </p:cNvSpPr>
          <p:nvPr>
            <p:ph sz="half" idx="1"/>
          </p:nvPr>
        </p:nvSpPr>
        <p:spPr>
          <a:xfrm>
            <a:off x="914400" y="2590800"/>
            <a:ext cx="4038600" cy="4623816"/>
          </a:xfrm>
        </p:spPr>
        <p:txBody>
          <a:bodyPr>
            <a:normAutofit/>
          </a:bodyPr>
          <a:lstStyle/>
          <a:p>
            <a:r>
              <a:rPr lang="en-US" sz="2000" dirty="0">
                <a:latin typeface="Bookman Old Style" panose="02050604050505020204" pitchFamily="18" charset="0"/>
              </a:rPr>
              <a:t>Jeannette Rankin becomes </a:t>
            </a:r>
            <a:r>
              <a:rPr lang="en-US" sz="2000" b="1" dirty="0">
                <a:latin typeface="Bookman Old Style" panose="02050604050505020204" pitchFamily="18" charset="0"/>
              </a:rPr>
              <a:t>first woman elected to U.S. Congress </a:t>
            </a:r>
            <a:r>
              <a:rPr lang="en-US" sz="2000" dirty="0">
                <a:latin typeface="Bookman Old Style" panose="02050604050505020204" pitchFamily="18" charset="0"/>
              </a:rPr>
              <a:t>(she is from Montana!).</a:t>
            </a:r>
          </a:p>
          <a:p>
            <a:endParaRPr lang="en-US" sz="1600" dirty="0">
              <a:latin typeface="Bookman Old Style" panose="02050604050505020204" pitchFamily="18" charset="0"/>
            </a:endParaRPr>
          </a:p>
          <a:p>
            <a:r>
              <a:rPr lang="en-US" sz="2000" dirty="0">
                <a:latin typeface="Bookman Old Style" panose="02050604050505020204" pitchFamily="18" charset="0"/>
              </a:rPr>
              <a:t>U.S. enters World War I.</a:t>
            </a:r>
          </a:p>
          <a:p>
            <a:endParaRPr lang="en-US" dirty="0"/>
          </a:p>
        </p:txBody>
      </p:sp>
      <p:pic>
        <p:nvPicPr>
          <p:cNvPr id="5" name="Content Placeholder 4" descr="A photo of a woman, Jeannette Rankin, standing on a balcony with a large smile on her face. Above her is a US flag and a flag with a central eagle surrounded by a circle of stars. Beneath her is a banner for the National American Suffrage Association. "/>
          <p:cNvPicPr>
            <a:picLocks noGrp="1" noChangeAspect="1"/>
          </p:cNvPicPr>
          <p:nvPr>
            <p:ph sz="half" idx="2"/>
          </p:nvPr>
        </p:nvPicPr>
        <p:blipFill rotWithShape="1">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l="5135" t="4922" r="5384" b="4434"/>
          <a:stretch/>
        </p:blipFill>
        <p:spPr>
          <a:xfrm>
            <a:off x="5169529" y="2000817"/>
            <a:ext cx="2987643" cy="4191754"/>
          </a:xfrm>
          <a:prstGeom prst="rect">
            <a:avLst/>
          </a:prstGeom>
          <a:ln w="28575" cap="sq">
            <a:solidFill>
              <a:schemeClr val="accent5">
                <a:lumMod val="75000"/>
              </a:schemeClr>
            </a:solidFill>
            <a:miter lim="800000"/>
          </a:ln>
          <a:effectLst>
            <a:outerShdw blurRad="57150" dist="50800" dir="2700000" algn="tl" rotWithShape="0">
              <a:srgbClr val="000000">
                <a:alpha val="40000"/>
              </a:srgbClr>
            </a:outerShdw>
          </a:effectLst>
        </p:spPr>
      </p:pic>
      <p:sp>
        <p:nvSpPr>
          <p:cNvPr id="6" name="TextBox 5"/>
          <p:cNvSpPr txBox="1"/>
          <p:nvPr/>
        </p:nvSpPr>
        <p:spPr>
          <a:xfrm>
            <a:off x="1066800" y="5715000"/>
            <a:ext cx="3962400" cy="461665"/>
          </a:xfrm>
          <a:prstGeom prst="rect">
            <a:avLst/>
          </a:prstGeom>
          <a:noFill/>
        </p:spPr>
        <p:txBody>
          <a:bodyPr wrap="square" rtlCol="0">
            <a:spAutoFit/>
          </a:bodyPr>
          <a:lstStyle/>
          <a:p>
            <a:pPr algn="r"/>
            <a:r>
              <a:rPr lang="en-US" sz="1200" dirty="0">
                <a:latin typeface="Bookman Old Style" panose="02050604050505020204" pitchFamily="18" charset="0"/>
              </a:rPr>
              <a:t>Jeannette Rankin, Washington, D.C., April 2, 1917. Source: Library of Congress</a:t>
            </a:r>
          </a:p>
        </p:txBody>
      </p:sp>
    </p:spTree>
    <p:extLst>
      <p:ext uri="{BB962C8B-B14F-4D97-AF65-F5344CB8AC3E}">
        <p14:creationId xmlns:p14="http://schemas.microsoft.com/office/powerpoint/2010/main" val="4063518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51062"/>
          </a:xfrm>
        </p:spPr>
        <p:txBody>
          <a:bodyPr>
            <a:normAutofit/>
          </a:bodyPr>
          <a:lstStyle/>
          <a:p>
            <a:pPr algn="ctr"/>
            <a:r>
              <a:rPr lang="en-US" sz="4400" dirty="0">
                <a:solidFill>
                  <a:srgbClr val="F9BE6F"/>
                </a:solidFill>
                <a:latin typeface="Footlight MT Light" panose="0204060206030A020304" pitchFamily="18" charset="0"/>
              </a:rPr>
              <a:t>Conflicting Strategies	</a:t>
            </a:r>
          </a:p>
        </p:txBody>
      </p:sp>
      <p:sp>
        <p:nvSpPr>
          <p:cNvPr id="3" name="Content Placeholder 2"/>
          <p:cNvSpPr>
            <a:spLocks noGrp="1"/>
          </p:cNvSpPr>
          <p:nvPr>
            <p:ph sz="half" idx="1"/>
          </p:nvPr>
        </p:nvSpPr>
        <p:spPr>
          <a:xfrm>
            <a:off x="4343400" y="2133600"/>
            <a:ext cx="4038600" cy="4623816"/>
          </a:xfrm>
        </p:spPr>
        <p:txBody>
          <a:bodyPr>
            <a:normAutofit/>
          </a:bodyPr>
          <a:lstStyle/>
          <a:p>
            <a:r>
              <a:rPr lang="en-US" sz="2000" b="1" dirty="0">
                <a:latin typeface="Bookman Old Style" panose="02050604050505020204" pitchFamily="18" charset="0"/>
              </a:rPr>
              <a:t>NAWSA and Carrie Chapman Catt </a:t>
            </a:r>
            <a:r>
              <a:rPr lang="en-US" sz="2000" dirty="0">
                <a:latin typeface="Bookman Old Style" panose="02050604050505020204" pitchFamily="18" charset="0"/>
              </a:rPr>
              <a:t>support the war effort (they believe women will be rewarded for loyal service). </a:t>
            </a:r>
          </a:p>
          <a:p>
            <a:endParaRPr lang="en-US" sz="1400" dirty="0">
              <a:latin typeface="Bookman Old Style" panose="02050604050505020204" pitchFamily="18" charset="0"/>
            </a:endParaRPr>
          </a:p>
          <a:p>
            <a:r>
              <a:rPr lang="en-US" sz="2000" b="1" dirty="0">
                <a:latin typeface="Bookman Old Style" panose="02050604050505020204" pitchFamily="18" charset="0"/>
              </a:rPr>
              <a:t>Alice Paul and NWP </a:t>
            </a:r>
            <a:r>
              <a:rPr lang="en-US" sz="2000" dirty="0">
                <a:latin typeface="Bookman Old Style" panose="02050604050505020204" pitchFamily="18" charset="0"/>
              </a:rPr>
              <a:t>members picket White House, asking for “Democracy at Home”. (seen as unpatriotic). </a:t>
            </a:r>
          </a:p>
        </p:txBody>
      </p:sp>
      <p:pic>
        <p:nvPicPr>
          <p:cNvPr id="7" name="Content Placeholder 6" descr="A red, white, and blue poster with the words, &quot;As a War Measure,&quot; and a side by side comparison of roles for women during a war vs. women asking to be able to vote. "/>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1600200" y="1676400"/>
            <a:ext cx="2870200" cy="4292600"/>
          </a:xfrm>
          <a:prstGeom prst="rect">
            <a:avLst/>
          </a:prstGeom>
          <a:ln>
            <a:noFill/>
          </a:ln>
          <a:effectLst>
            <a:outerShdw blurRad="190500" algn="tl" rotWithShape="0">
              <a:srgbClr val="000000">
                <a:alpha val="70000"/>
              </a:srgbClr>
            </a:outerShdw>
          </a:effectLst>
        </p:spPr>
      </p:pic>
      <p:sp>
        <p:nvSpPr>
          <p:cNvPr id="8" name="TextBox 7"/>
          <p:cNvSpPr txBox="1"/>
          <p:nvPr/>
        </p:nvSpPr>
        <p:spPr>
          <a:xfrm>
            <a:off x="-228600" y="6019800"/>
            <a:ext cx="4648200" cy="461665"/>
          </a:xfrm>
          <a:prstGeom prst="rect">
            <a:avLst/>
          </a:prstGeom>
          <a:noFill/>
        </p:spPr>
        <p:txBody>
          <a:bodyPr wrap="square" rtlCol="0">
            <a:spAutoFit/>
          </a:bodyPr>
          <a:lstStyle/>
          <a:p>
            <a:pPr algn="r"/>
            <a:r>
              <a:rPr lang="en-US" sz="1200" dirty="0">
                <a:latin typeface="Bookman Old Style" panose="02050604050505020204" pitchFamily="18" charset="0"/>
              </a:rPr>
              <a:t>NAWSA broadside, ca. 1918</a:t>
            </a:r>
          </a:p>
          <a:p>
            <a:pPr algn="r"/>
            <a:r>
              <a:rPr lang="en-US" sz="1200" dirty="0">
                <a:latin typeface="Bookman Old Style" panose="02050604050505020204" pitchFamily="18" charset="0"/>
              </a:rPr>
              <a:t>Source: Bryn </a:t>
            </a:r>
            <a:r>
              <a:rPr lang="en-US" sz="1200" dirty="0" err="1">
                <a:latin typeface="Bookman Old Style" panose="02050604050505020204" pitchFamily="18" charset="0"/>
              </a:rPr>
              <a:t>Mawr</a:t>
            </a:r>
            <a:r>
              <a:rPr lang="en-US" sz="1200" dirty="0">
                <a:latin typeface="Bookman Old Style" panose="02050604050505020204" pitchFamily="18" charset="0"/>
              </a:rPr>
              <a:t> College Library Special Collections</a:t>
            </a:r>
          </a:p>
        </p:txBody>
      </p:sp>
    </p:spTree>
    <p:extLst>
      <p:ext uri="{BB962C8B-B14F-4D97-AF65-F5344CB8AC3E}">
        <p14:creationId xmlns:p14="http://schemas.microsoft.com/office/powerpoint/2010/main" val="1283656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51062"/>
          </a:xfrm>
        </p:spPr>
        <p:txBody>
          <a:bodyPr>
            <a:normAutofit/>
          </a:bodyPr>
          <a:lstStyle/>
          <a:p>
            <a:pPr algn="ctr"/>
            <a:r>
              <a:rPr lang="en-US" sz="4400" dirty="0">
                <a:solidFill>
                  <a:srgbClr val="F9BE6F"/>
                </a:solidFill>
                <a:latin typeface="Footlight MT Light" panose="0204060206030A020304" pitchFamily="18" charset="0"/>
              </a:rPr>
              <a:t>Victory!</a:t>
            </a:r>
          </a:p>
        </p:txBody>
      </p:sp>
      <p:sp>
        <p:nvSpPr>
          <p:cNvPr id="3" name="Content Placeholder 2"/>
          <p:cNvSpPr>
            <a:spLocks noGrp="1"/>
          </p:cNvSpPr>
          <p:nvPr>
            <p:ph sz="half" idx="1"/>
          </p:nvPr>
        </p:nvSpPr>
        <p:spPr>
          <a:xfrm>
            <a:off x="457200" y="1773936"/>
            <a:ext cx="4495800" cy="4855464"/>
          </a:xfrm>
        </p:spPr>
        <p:txBody>
          <a:bodyPr>
            <a:noAutofit/>
          </a:bodyPr>
          <a:lstStyle/>
          <a:p>
            <a:r>
              <a:rPr lang="en-US" sz="1800" dirty="0">
                <a:latin typeface="Bookman Old Style" panose="02050604050505020204" pitchFamily="18" charset="0"/>
              </a:rPr>
              <a:t>Constitutional amendments must</a:t>
            </a:r>
          </a:p>
          <a:p>
            <a:endParaRPr lang="en-US" sz="1400" dirty="0">
              <a:latin typeface="Bookman Old Style" panose="02050604050505020204" pitchFamily="18" charset="0"/>
            </a:endParaRPr>
          </a:p>
          <a:p>
            <a:pPr lvl="2"/>
            <a:r>
              <a:rPr lang="en-US" sz="1600" dirty="0">
                <a:latin typeface="Bookman Old Style" panose="02050604050505020204" pitchFamily="18" charset="0"/>
              </a:rPr>
              <a:t>Pass both House and Senate with two-thirds majorities</a:t>
            </a:r>
          </a:p>
          <a:p>
            <a:pPr lvl="2"/>
            <a:r>
              <a:rPr lang="en-US" sz="1600" dirty="0">
                <a:latin typeface="Bookman Old Style" panose="02050604050505020204" pitchFamily="18" charset="0"/>
              </a:rPr>
              <a:t>Pass three-quarters of the state legislatures (36 in 1920)</a:t>
            </a:r>
          </a:p>
          <a:p>
            <a:endParaRPr lang="en-US" sz="1400" dirty="0">
              <a:latin typeface="Bookman Old Style" panose="02050604050505020204" pitchFamily="18" charset="0"/>
            </a:endParaRPr>
          </a:p>
          <a:p>
            <a:r>
              <a:rPr lang="en-US" sz="1800" b="1" dirty="0">
                <a:latin typeface="Bookman Old Style" panose="02050604050505020204" pitchFamily="18" charset="0"/>
              </a:rPr>
              <a:t>Nineteenth Amendment passes </a:t>
            </a:r>
            <a:r>
              <a:rPr lang="en-US" sz="1800" dirty="0">
                <a:latin typeface="Bookman Old Style" panose="02050604050505020204" pitchFamily="18" charset="0"/>
              </a:rPr>
              <a:t>both houses of Congress in </a:t>
            </a:r>
            <a:r>
              <a:rPr lang="en-US" sz="1800" b="1" dirty="0">
                <a:latin typeface="Bookman Old Style" panose="02050604050505020204" pitchFamily="18" charset="0"/>
              </a:rPr>
              <a:t>June 1919.</a:t>
            </a:r>
          </a:p>
          <a:p>
            <a:endParaRPr lang="en-US" sz="1400" b="1" dirty="0">
              <a:solidFill>
                <a:srgbClr val="F9BE6F"/>
              </a:solidFill>
              <a:latin typeface="Bookman Old Style" panose="02050604050505020204" pitchFamily="18" charset="0"/>
              <a:ea typeface="+mj-ea"/>
              <a:cs typeface="+mj-cs"/>
            </a:endParaRPr>
          </a:p>
          <a:p>
            <a:r>
              <a:rPr lang="en-US" sz="1800" dirty="0">
                <a:latin typeface="Bookman Old Style" panose="02050604050505020204" pitchFamily="18" charset="0"/>
              </a:rPr>
              <a:t>State-by-state fight for ratification begins.</a:t>
            </a:r>
          </a:p>
          <a:p>
            <a:endParaRPr lang="en-US" sz="1100" dirty="0">
              <a:latin typeface="Bookman Old Style" panose="02050604050505020204" pitchFamily="18" charset="0"/>
            </a:endParaRPr>
          </a:p>
          <a:p>
            <a:pPr lvl="2"/>
            <a:r>
              <a:rPr lang="en-US" sz="1600" b="1" dirty="0">
                <a:latin typeface="Bookman Old Style" panose="02050604050505020204" pitchFamily="18" charset="0"/>
              </a:rPr>
              <a:t>August 26, 1920: Tennessee becomes 36</a:t>
            </a:r>
            <a:r>
              <a:rPr lang="en-US" sz="1600" b="1" baseline="30000" dirty="0">
                <a:latin typeface="Bookman Old Style" panose="02050604050505020204" pitchFamily="18" charset="0"/>
              </a:rPr>
              <a:t>th</a:t>
            </a:r>
            <a:r>
              <a:rPr lang="en-US" sz="1600" b="1" dirty="0">
                <a:latin typeface="Bookman Old Style" panose="02050604050505020204" pitchFamily="18" charset="0"/>
              </a:rPr>
              <a:t> state to ratify. </a:t>
            </a:r>
            <a:r>
              <a:rPr lang="en-US" sz="1600" dirty="0">
                <a:latin typeface="Bookman Old Style" panose="02050604050505020204" pitchFamily="18" charset="0"/>
              </a:rPr>
              <a:t>Nineteenth Amendment becomes law of the land.</a:t>
            </a:r>
          </a:p>
          <a:p>
            <a:pPr marL="411480" lvl="1" indent="0">
              <a:buNone/>
            </a:pPr>
            <a:endParaRPr lang="en-US" sz="500" dirty="0"/>
          </a:p>
          <a:p>
            <a:pPr marL="118872" indent="0">
              <a:buNone/>
            </a:pPr>
            <a:endParaRPr lang="en-US" sz="600" dirty="0"/>
          </a:p>
          <a:p>
            <a:pPr marL="118872" indent="0">
              <a:buNone/>
            </a:pPr>
            <a:endParaRPr lang="en-US" sz="600" dirty="0"/>
          </a:p>
        </p:txBody>
      </p:sp>
      <p:pic>
        <p:nvPicPr>
          <p:cNvPr id="5" name="Content Placeholder 4" descr="A group of seven women gathered in a circle and looking down at a flag draped over a central table. A woman is sewing a new star onto the flag representing a new state's ratification of the 19th Amendment. "/>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l="7199" t="9761" r="5595" b="5915"/>
          <a:stretch/>
        </p:blipFill>
        <p:spPr>
          <a:xfrm>
            <a:off x="5086161" y="2362200"/>
            <a:ext cx="3467477" cy="2701315"/>
          </a:xfrm>
          <a:prstGeom prst="rect">
            <a:avLst/>
          </a:prstGeom>
          <a:ln w="28575" cap="sq">
            <a:solidFill>
              <a:schemeClr val="accent1"/>
            </a:solidFill>
            <a:miter lim="800000"/>
          </a:ln>
          <a:effectLst>
            <a:outerShdw blurRad="57150" dist="50800" dir="2700000" algn="tl" rotWithShape="0">
              <a:srgbClr val="000000">
                <a:alpha val="40000"/>
              </a:srgbClr>
            </a:outerShdw>
          </a:effectLst>
        </p:spPr>
      </p:pic>
      <p:sp>
        <p:nvSpPr>
          <p:cNvPr id="6" name="TextBox 5"/>
          <p:cNvSpPr txBox="1"/>
          <p:nvPr/>
        </p:nvSpPr>
        <p:spPr>
          <a:xfrm>
            <a:off x="5029200" y="5105400"/>
            <a:ext cx="3962400" cy="830997"/>
          </a:xfrm>
          <a:prstGeom prst="rect">
            <a:avLst/>
          </a:prstGeom>
          <a:noFill/>
        </p:spPr>
        <p:txBody>
          <a:bodyPr wrap="square" rtlCol="0">
            <a:spAutoFit/>
          </a:bodyPr>
          <a:lstStyle/>
          <a:p>
            <a:r>
              <a:rPr lang="en-US" sz="1200" dirty="0">
                <a:latin typeface="Bookman Old Style" panose="02050604050505020204" pitchFamily="18" charset="0"/>
              </a:rPr>
              <a:t>Activists watch Alice Paul sew a star onto the NWP Ratification Flag, representing another state's ratification of the 19th Amendment. Source: Library of Congress</a:t>
            </a:r>
          </a:p>
        </p:txBody>
      </p:sp>
    </p:spTree>
    <p:extLst>
      <p:ext uri="{BB962C8B-B14F-4D97-AF65-F5344CB8AC3E}">
        <p14:creationId xmlns:p14="http://schemas.microsoft.com/office/powerpoint/2010/main" val="4062003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51062"/>
          </a:xfrm>
        </p:spPr>
        <p:txBody>
          <a:bodyPr>
            <a:normAutofit/>
          </a:bodyPr>
          <a:lstStyle/>
          <a:p>
            <a:pPr algn="ctr"/>
            <a:r>
              <a:rPr lang="en-US" sz="4400" dirty="0">
                <a:solidFill>
                  <a:srgbClr val="F9BE6F"/>
                </a:solidFill>
                <a:latin typeface="Footlight MT Light" panose="0204060206030A020304" pitchFamily="18" charset="0"/>
              </a:rPr>
              <a:t>Ratification Fight in Tennessee</a:t>
            </a:r>
          </a:p>
        </p:txBody>
      </p:sp>
      <p:sp>
        <p:nvSpPr>
          <p:cNvPr id="3" name="Content Placeholder 2"/>
          <p:cNvSpPr>
            <a:spLocks noGrp="1"/>
          </p:cNvSpPr>
          <p:nvPr>
            <p:ph sz="half" idx="1"/>
          </p:nvPr>
        </p:nvSpPr>
        <p:spPr>
          <a:xfrm>
            <a:off x="4495800" y="1824483"/>
            <a:ext cx="4038600" cy="4623816"/>
          </a:xfrm>
        </p:spPr>
        <p:txBody>
          <a:bodyPr>
            <a:normAutofit/>
          </a:bodyPr>
          <a:lstStyle/>
          <a:p>
            <a:r>
              <a:rPr lang="en-US" sz="2000" dirty="0">
                <a:latin typeface="Bookman Old Style" panose="02050604050505020204" pitchFamily="18" charset="0"/>
              </a:rPr>
              <a:t>Lobbyists converge on Tennessee for “War of the Roses.”</a:t>
            </a:r>
          </a:p>
          <a:p>
            <a:endParaRPr lang="en-US" sz="1400" dirty="0">
              <a:latin typeface="Bookman Old Style" panose="02050604050505020204" pitchFamily="18" charset="0"/>
            </a:endParaRPr>
          </a:p>
          <a:p>
            <a:pPr lvl="2"/>
            <a:r>
              <a:rPr lang="en-US" sz="1800" b="1" dirty="0">
                <a:latin typeface="Bookman Old Style" panose="02050604050505020204" pitchFamily="18" charset="0"/>
              </a:rPr>
              <a:t>Anti-suffrage: </a:t>
            </a:r>
            <a:r>
              <a:rPr lang="en-US" sz="1800" b="1" u="sng" dirty="0">
                <a:solidFill>
                  <a:srgbClr val="FF0000"/>
                </a:solidFill>
                <a:latin typeface="Bookman Old Style" panose="02050604050505020204" pitchFamily="18" charset="0"/>
              </a:rPr>
              <a:t>Red</a:t>
            </a:r>
            <a:r>
              <a:rPr lang="en-US" sz="1800" b="1" dirty="0">
                <a:solidFill>
                  <a:srgbClr val="FF0000"/>
                </a:solidFill>
                <a:latin typeface="Bookman Old Style" panose="02050604050505020204" pitchFamily="18" charset="0"/>
              </a:rPr>
              <a:t> </a:t>
            </a:r>
            <a:r>
              <a:rPr lang="en-US" sz="1800" b="1" dirty="0">
                <a:latin typeface="Bookman Old Style" panose="02050604050505020204" pitchFamily="18" charset="0"/>
              </a:rPr>
              <a:t>Roses</a:t>
            </a:r>
          </a:p>
          <a:p>
            <a:pPr lvl="2"/>
            <a:endParaRPr lang="en-US" sz="900" dirty="0">
              <a:latin typeface="Bookman Old Style" panose="02050604050505020204" pitchFamily="18" charset="0"/>
            </a:endParaRPr>
          </a:p>
          <a:p>
            <a:pPr lvl="2"/>
            <a:r>
              <a:rPr lang="en-US" sz="1800" b="1" dirty="0">
                <a:latin typeface="Bookman Old Style" panose="02050604050505020204" pitchFamily="18" charset="0"/>
              </a:rPr>
              <a:t>Pro-suffrage: </a:t>
            </a:r>
            <a:r>
              <a:rPr lang="en-US" sz="1800" b="1" u="sng" dirty="0">
                <a:solidFill>
                  <a:srgbClr val="FFC000"/>
                </a:solidFill>
                <a:latin typeface="Bookman Old Style" panose="02050604050505020204" pitchFamily="18" charset="0"/>
              </a:rPr>
              <a:t>Yellow</a:t>
            </a:r>
            <a:r>
              <a:rPr lang="en-US" sz="1800" b="1" dirty="0">
                <a:solidFill>
                  <a:srgbClr val="FFC000"/>
                </a:solidFill>
                <a:latin typeface="Bookman Old Style" panose="02050604050505020204" pitchFamily="18" charset="0"/>
              </a:rPr>
              <a:t> </a:t>
            </a:r>
            <a:r>
              <a:rPr lang="en-US" sz="1800" b="1" dirty="0">
                <a:latin typeface="Bookman Old Style" panose="02050604050505020204" pitchFamily="18" charset="0"/>
              </a:rPr>
              <a:t>Roses</a:t>
            </a:r>
          </a:p>
          <a:p>
            <a:endParaRPr lang="en-US" sz="1400" dirty="0">
              <a:latin typeface="Bookman Old Style" panose="02050604050505020204" pitchFamily="18" charset="0"/>
            </a:endParaRPr>
          </a:p>
          <a:p>
            <a:r>
              <a:rPr lang="en-US" sz="2000" dirty="0">
                <a:latin typeface="Bookman Old Style" panose="02050604050505020204" pitchFamily="18" charset="0"/>
              </a:rPr>
              <a:t>State senate passed suffrage amendment.</a:t>
            </a:r>
          </a:p>
          <a:p>
            <a:endParaRPr lang="en-US" sz="1400" dirty="0">
              <a:latin typeface="Bookman Old Style" panose="02050604050505020204" pitchFamily="18" charset="0"/>
            </a:endParaRPr>
          </a:p>
          <a:p>
            <a:r>
              <a:rPr lang="en-US" sz="2000" dirty="0">
                <a:latin typeface="Bookman Old Style" panose="02050604050505020204" pitchFamily="18" charset="0"/>
              </a:rPr>
              <a:t>State House was too close to call.</a:t>
            </a:r>
          </a:p>
        </p:txBody>
      </p:sp>
      <p:pic>
        <p:nvPicPr>
          <p:cNvPr id="9" name="Content Placeholder 8" descr="A front page of a piece of sheet music with the phrase, &quot;The Anti-Suffrage Rose&quot; emblazoned on the front. Beneath the phrase is a red rose. "/>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1143000" y="1676400"/>
            <a:ext cx="3352800" cy="4354286"/>
          </a:xfrm>
        </p:spPr>
      </p:pic>
      <p:sp>
        <p:nvSpPr>
          <p:cNvPr id="10" name="TextBox 9"/>
          <p:cNvSpPr txBox="1"/>
          <p:nvPr/>
        </p:nvSpPr>
        <p:spPr>
          <a:xfrm>
            <a:off x="1143000" y="6096000"/>
            <a:ext cx="3505200" cy="461665"/>
          </a:xfrm>
          <a:prstGeom prst="rect">
            <a:avLst/>
          </a:prstGeom>
          <a:noFill/>
        </p:spPr>
        <p:txBody>
          <a:bodyPr wrap="square" rtlCol="0">
            <a:spAutoFit/>
          </a:bodyPr>
          <a:lstStyle/>
          <a:p>
            <a:r>
              <a:rPr lang="en-US" sz="1200" dirty="0">
                <a:latin typeface="Bookman Old Style" panose="02050604050505020204" pitchFamily="18" charset="0"/>
              </a:rPr>
              <a:t>Sheet Music, 1915</a:t>
            </a:r>
          </a:p>
          <a:p>
            <a:r>
              <a:rPr lang="en-US" sz="1200" dirty="0">
                <a:latin typeface="Bookman Old Style" panose="02050604050505020204" pitchFamily="18" charset="0"/>
              </a:rPr>
              <a:t>Source: University of Houston Libraries</a:t>
            </a:r>
            <a:endParaRPr lang="en-US" sz="1400" dirty="0">
              <a:latin typeface="Bookman Old Style" panose="02050604050505020204" pitchFamily="18" charset="0"/>
            </a:endParaRPr>
          </a:p>
        </p:txBody>
      </p:sp>
    </p:spTree>
    <p:extLst>
      <p:ext uri="{BB962C8B-B14F-4D97-AF65-F5344CB8AC3E}">
        <p14:creationId xmlns:p14="http://schemas.microsoft.com/office/powerpoint/2010/main" val="946701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51062"/>
          </a:xfrm>
        </p:spPr>
        <p:txBody>
          <a:bodyPr>
            <a:normAutofit/>
          </a:bodyPr>
          <a:lstStyle/>
          <a:p>
            <a:pPr algn="ctr"/>
            <a:r>
              <a:rPr lang="en-US" sz="4400" dirty="0">
                <a:solidFill>
                  <a:srgbClr val="F9BE6F"/>
                </a:solidFill>
                <a:latin typeface="Footlight MT Light" panose="0204060206030A020304" pitchFamily="18" charset="0"/>
              </a:rPr>
              <a:t>Harry Burn	Votes Aye</a:t>
            </a:r>
          </a:p>
        </p:txBody>
      </p:sp>
      <p:sp>
        <p:nvSpPr>
          <p:cNvPr id="3" name="Content Placeholder 2"/>
          <p:cNvSpPr>
            <a:spLocks noGrp="1"/>
          </p:cNvSpPr>
          <p:nvPr>
            <p:ph sz="half" idx="1"/>
          </p:nvPr>
        </p:nvSpPr>
        <p:spPr>
          <a:xfrm>
            <a:off x="228600" y="1600200"/>
            <a:ext cx="4267200" cy="5029200"/>
          </a:xfrm>
        </p:spPr>
        <p:txBody>
          <a:bodyPr>
            <a:noAutofit/>
          </a:bodyPr>
          <a:lstStyle/>
          <a:p>
            <a:r>
              <a:rPr lang="en-US" sz="1600" dirty="0">
                <a:latin typeface="Bookman Old Style" panose="02050604050505020204" pitchFamily="18" charset="0"/>
              </a:rPr>
              <a:t>At 22, Burn is Tennessee’s youngest elected official.</a:t>
            </a:r>
          </a:p>
          <a:p>
            <a:endParaRPr lang="en-US" sz="1000" dirty="0">
              <a:latin typeface="Bookman Old Style" panose="02050604050505020204" pitchFamily="18" charset="0"/>
            </a:endParaRPr>
          </a:p>
          <a:p>
            <a:r>
              <a:rPr lang="en-US" sz="1600" dirty="0">
                <a:latin typeface="Bookman Old Style" panose="02050604050505020204" pitchFamily="18" charset="0"/>
              </a:rPr>
              <a:t>Arrives wearing </a:t>
            </a:r>
            <a:r>
              <a:rPr lang="en-US" sz="1600" dirty="0">
                <a:solidFill>
                  <a:srgbClr val="FF0000"/>
                </a:solidFill>
                <a:latin typeface="Bookman Old Style" panose="02050604050505020204" pitchFamily="18" charset="0"/>
              </a:rPr>
              <a:t>red rose. </a:t>
            </a:r>
          </a:p>
          <a:p>
            <a:endParaRPr lang="en-US" sz="1000" dirty="0">
              <a:solidFill>
                <a:srgbClr val="FF0000"/>
              </a:solidFill>
              <a:latin typeface="Bookman Old Style" panose="02050604050505020204" pitchFamily="18" charset="0"/>
            </a:endParaRPr>
          </a:p>
          <a:p>
            <a:r>
              <a:rPr lang="en-US" sz="1600" dirty="0">
                <a:latin typeface="Bookman Old Style" panose="02050604050505020204" pitchFamily="18" charset="0"/>
              </a:rPr>
              <a:t>Vote is tied 48-48.</a:t>
            </a:r>
          </a:p>
          <a:p>
            <a:endParaRPr lang="en-US" sz="1000" dirty="0">
              <a:latin typeface="Bookman Old Style" panose="02050604050505020204" pitchFamily="18" charset="0"/>
            </a:endParaRPr>
          </a:p>
          <a:p>
            <a:r>
              <a:rPr lang="en-US" sz="1600" dirty="0">
                <a:latin typeface="Bookman Old Style" panose="02050604050505020204" pitchFamily="18" charset="0"/>
              </a:rPr>
              <a:t>In Burn’s pocket is a letter from his mother: </a:t>
            </a:r>
          </a:p>
          <a:p>
            <a:pPr lvl="1"/>
            <a:r>
              <a:rPr lang="en-US" sz="1600" dirty="0">
                <a:latin typeface="Bookman Old Style" panose="02050604050505020204" pitchFamily="18" charset="0"/>
              </a:rPr>
              <a:t>“</a:t>
            </a:r>
            <a:r>
              <a:rPr lang="en-US" sz="1600" b="1" dirty="0">
                <a:latin typeface="Bookman Old Style" panose="02050604050505020204" pitchFamily="18" charset="0"/>
              </a:rPr>
              <a:t>Dear Son</a:t>
            </a:r>
            <a:r>
              <a:rPr lang="en-US" sz="1600" dirty="0">
                <a:latin typeface="Bookman Old Style" panose="02050604050505020204" pitchFamily="18" charset="0"/>
              </a:rPr>
              <a:t>: Hurrah and vote for suffrage! Don't keep them in doubt! … Don't forget to </a:t>
            </a:r>
            <a:r>
              <a:rPr lang="en-US" sz="1600" b="1" dirty="0">
                <a:latin typeface="Bookman Old Style" panose="02050604050505020204" pitchFamily="18" charset="0"/>
              </a:rPr>
              <a:t>be a good boy and help Mrs. Catt</a:t>
            </a:r>
            <a:r>
              <a:rPr lang="en-US" sz="1600" dirty="0">
                <a:latin typeface="Bookman Old Style" panose="02050604050505020204" pitchFamily="18" charset="0"/>
              </a:rPr>
              <a:t> put the "rat" in ratification.”</a:t>
            </a:r>
          </a:p>
          <a:p>
            <a:pPr lvl="1"/>
            <a:endParaRPr lang="en-US" sz="1000" dirty="0">
              <a:latin typeface="Bookman Old Style" panose="02050604050505020204" pitchFamily="18" charset="0"/>
            </a:endParaRPr>
          </a:p>
          <a:p>
            <a:r>
              <a:rPr lang="en-US" sz="1600" dirty="0">
                <a:latin typeface="Bookman Old Style" panose="02050604050505020204" pitchFamily="18" charset="0"/>
              </a:rPr>
              <a:t>Burn later explains: </a:t>
            </a:r>
            <a:r>
              <a:rPr lang="en-US" sz="1600" b="1" dirty="0">
                <a:latin typeface="Bookman Old Style" panose="02050604050505020204" pitchFamily="18" charset="0"/>
              </a:rPr>
              <a:t>“I knew that a mother’s advice is always safest for a boy to follow.” </a:t>
            </a:r>
            <a:r>
              <a:rPr lang="en-US" sz="1600" dirty="0">
                <a:latin typeface="Bookman Old Style" panose="02050604050505020204" pitchFamily="18" charset="0"/>
              </a:rPr>
              <a:t> </a:t>
            </a:r>
          </a:p>
          <a:p>
            <a:endParaRPr lang="en-US" sz="1000" dirty="0">
              <a:latin typeface="Bookman Old Style" panose="02050604050505020204" pitchFamily="18" charset="0"/>
            </a:endParaRPr>
          </a:p>
          <a:p>
            <a:r>
              <a:rPr lang="en-US" sz="1600" dirty="0">
                <a:latin typeface="Bookman Old Style" panose="02050604050505020204" pitchFamily="18" charset="0"/>
              </a:rPr>
              <a:t>After Burn votes YES, he has to flee an anti-suffrage mob!</a:t>
            </a:r>
          </a:p>
        </p:txBody>
      </p:sp>
      <p:pic>
        <p:nvPicPr>
          <p:cNvPr id="5" name="Content Placeholder 6" descr="Newspaper clipping with the title, &quot;Mother is Proud of Son Who Cast Deciding Vote for Suffrage.&quot; "/>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l="3112" t="1545" r="18966" b="10378"/>
          <a:stretch/>
        </p:blipFill>
        <p:spPr>
          <a:xfrm>
            <a:off x="4648200" y="1676401"/>
            <a:ext cx="4038600" cy="4343400"/>
          </a:xfrm>
          <a:prstGeom prst="rect">
            <a:avLst/>
          </a:prstGeom>
          <a:ln>
            <a:noFill/>
          </a:ln>
          <a:effectLst>
            <a:outerShdw blurRad="190500" algn="tl" rotWithShape="0">
              <a:srgbClr val="000000">
                <a:alpha val="70000"/>
              </a:srgbClr>
            </a:outerShdw>
          </a:effectLst>
        </p:spPr>
      </p:pic>
      <p:sp>
        <p:nvSpPr>
          <p:cNvPr id="6" name="TextBox 5"/>
          <p:cNvSpPr txBox="1"/>
          <p:nvPr/>
        </p:nvSpPr>
        <p:spPr>
          <a:xfrm>
            <a:off x="4621794" y="6119336"/>
            <a:ext cx="4191000" cy="738664"/>
          </a:xfrm>
          <a:prstGeom prst="rect">
            <a:avLst/>
          </a:prstGeom>
          <a:noFill/>
        </p:spPr>
        <p:txBody>
          <a:bodyPr wrap="square" rtlCol="0">
            <a:spAutoFit/>
          </a:bodyPr>
          <a:lstStyle/>
          <a:p>
            <a:r>
              <a:rPr lang="en-US" sz="1200" i="1" dirty="0">
                <a:latin typeface="Bookman Old Style" panose="02050604050505020204" pitchFamily="18" charset="0"/>
              </a:rPr>
              <a:t>Washington Times</a:t>
            </a:r>
            <a:r>
              <a:rPr lang="en-US" sz="1200" dirty="0">
                <a:latin typeface="Bookman Old Style" panose="02050604050505020204" pitchFamily="18" charset="0"/>
              </a:rPr>
              <a:t>., August 21, 1920</a:t>
            </a:r>
          </a:p>
          <a:p>
            <a:r>
              <a:rPr lang="en-US" sz="1200" dirty="0">
                <a:latin typeface="Bookman Old Style" panose="02050604050505020204" pitchFamily="18" charset="0"/>
              </a:rPr>
              <a:t>Source: Chronicling America</a:t>
            </a:r>
          </a:p>
          <a:p>
            <a:endParaRPr lang="en-US" dirty="0"/>
          </a:p>
        </p:txBody>
      </p:sp>
    </p:spTree>
    <p:extLst>
      <p:ext uri="{BB962C8B-B14F-4D97-AF65-F5344CB8AC3E}">
        <p14:creationId xmlns:p14="http://schemas.microsoft.com/office/powerpoint/2010/main" val="16617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51062"/>
          </a:xfrm>
        </p:spPr>
        <p:txBody>
          <a:bodyPr>
            <a:normAutofit/>
          </a:bodyPr>
          <a:lstStyle/>
          <a:p>
            <a:pPr algn="ctr"/>
            <a:r>
              <a:rPr lang="en-US" sz="4400" dirty="0">
                <a:solidFill>
                  <a:srgbClr val="F9BE6F"/>
                </a:solidFill>
                <a:latin typeface="Footlight MT Light" panose="0204060206030A020304" pitchFamily="18" charset="0"/>
              </a:rPr>
              <a:t>Your question: </a:t>
            </a:r>
          </a:p>
        </p:txBody>
      </p:sp>
      <p:sp>
        <p:nvSpPr>
          <p:cNvPr id="3" name="Content Placeholder 2"/>
          <p:cNvSpPr>
            <a:spLocks noGrp="1"/>
          </p:cNvSpPr>
          <p:nvPr>
            <p:ph sz="half" idx="1"/>
          </p:nvPr>
        </p:nvSpPr>
        <p:spPr>
          <a:xfrm>
            <a:off x="457200" y="2230412"/>
            <a:ext cx="4038600" cy="4623816"/>
          </a:xfrm>
        </p:spPr>
        <p:txBody>
          <a:bodyPr>
            <a:normAutofit/>
          </a:bodyPr>
          <a:lstStyle/>
          <a:p>
            <a:r>
              <a:rPr lang="en-US" sz="2000" b="1" dirty="0">
                <a:latin typeface="Bookman Old Style" panose="02050604050505020204" pitchFamily="18" charset="0"/>
              </a:rPr>
              <a:t>What role does Hazel Hunkins play </a:t>
            </a:r>
            <a:r>
              <a:rPr lang="en-US" sz="2000" dirty="0">
                <a:latin typeface="Bookman Old Style" panose="02050604050505020204" pitchFamily="18" charset="0"/>
              </a:rPr>
              <a:t>in this larger story?</a:t>
            </a:r>
          </a:p>
          <a:p>
            <a:endParaRPr lang="en-US" sz="1600" dirty="0">
              <a:latin typeface="Bookman Old Style" panose="02050604050505020204" pitchFamily="18" charset="0"/>
            </a:endParaRPr>
          </a:p>
          <a:p>
            <a:r>
              <a:rPr lang="en-US" sz="2000" dirty="0">
                <a:latin typeface="Bookman Old Style" panose="02050604050505020204" pitchFamily="18" charset="0"/>
              </a:rPr>
              <a:t>Is she significant enough to merit a mention in the next edition of your textbook?</a:t>
            </a:r>
          </a:p>
        </p:txBody>
      </p:sp>
      <p:pic>
        <p:nvPicPr>
          <p:cNvPr id="8" name="Content Placeholder 7" descr="Black and white image of a young girl on a city street dressed in a white dress holding a bouquet of flowers. In front of her stands an adult woman. Behind the young girl is another adult woman, Hazel Hunkins, who is smiling at tehe girl. All three figures are standing in front of the White House. "/>
          <p:cNvPicPr>
            <a:picLocks noGrp="1" noChangeAspect="1"/>
          </p:cNvPicPr>
          <p:nvPr>
            <p:ph sz="half" idx="2"/>
          </p:nvPr>
        </p:nvPicPr>
        <p:blipFill rotWithShape="1">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l="13352" t="8573" r="12815" b="10220"/>
          <a:stretch/>
        </p:blipFill>
        <p:spPr>
          <a:xfrm>
            <a:off x="4572000" y="2097385"/>
            <a:ext cx="3938257" cy="3123447"/>
          </a:xfrm>
          <a:prstGeom prst="rect">
            <a:avLst/>
          </a:prstGeom>
          <a:ln w="38100" cap="sq">
            <a:solidFill>
              <a:schemeClr val="tx2">
                <a:lumMod val="75000"/>
              </a:schemeClr>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4572000" y="5257800"/>
            <a:ext cx="4038600" cy="830997"/>
          </a:xfrm>
          <a:prstGeom prst="rect">
            <a:avLst/>
          </a:prstGeom>
          <a:noFill/>
        </p:spPr>
        <p:txBody>
          <a:bodyPr wrap="square" rtlCol="0">
            <a:spAutoFit/>
          </a:bodyPr>
          <a:lstStyle/>
          <a:p>
            <a:r>
              <a:rPr lang="en-US" sz="1200" dirty="0">
                <a:latin typeface="Bookman Old Style" panose="02050604050505020204" pitchFamily="18" charset="0"/>
              </a:rPr>
              <a:t>Girl presenting flowers to Congressional Union activists picketing the Whitehouse, January 1917. Hazel Hunkins looks on from the far left. </a:t>
            </a:r>
          </a:p>
          <a:p>
            <a:r>
              <a:rPr lang="en-US" sz="1200" dirty="0">
                <a:latin typeface="Bookman Old Style" panose="02050604050505020204" pitchFamily="18" charset="0"/>
              </a:rPr>
              <a:t>Source: Library of Congress</a:t>
            </a:r>
          </a:p>
        </p:txBody>
      </p:sp>
    </p:spTree>
    <p:extLst>
      <p:ext uri="{BB962C8B-B14F-4D97-AF65-F5344CB8AC3E}">
        <p14:creationId xmlns:p14="http://schemas.microsoft.com/office/powerpoint/2010/main" val="980953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9BE6F">
            <a:alpha val="56000"/>
          </a:srgbClr>
        </a:solidFill>
        <a:effectLst/>
      </p:bgPr>
    </p:bg>
    <p:spTree>
      <p:nvGrpSpPr>
        <p:cNvPr id="1" name=""/>
        <p:cNvGrpSpPr/>
        <p:nvPr/>
      </p:nvGrpSpPr>
      <p:grpSpPr>
        <a:xfrm>
          <a:off x="0" y="0"/>
          <a:ext cx="0" cy="0"/>
          <a:chOff x="0" y="0"/>
          <a:chExt cx="0" cy="0"/>
        </a:xfrm>
      </p:grpSpPr>
      <p:sp>
        <p:nvSpPr>
          <p:cNvPr id="5" name="Rectangle 4"/>
          <p:cNvSpPr/>
          <p:nvPr/>
        </p:nvSpPr>
        <p:spPr>
          <a:xfrm>
            <a:off x="838200" y="29424"/>
            <a:ext cx="7391400" cy="6494085"/>
          </a:xfrm>
          <a:prstGeom prst="rect">
            <a:avLst/>
          </a:prstGeom>
        </p:spPr>
        <p:txBody>
          <a:bodyPr wrap="square">
            <a:spAutoFit/>
          </a:bodyPr>
          <a:lstStyle/>
          <a:p>
            <a:r>
              <a:rPr lang="en-US" sz="1500" dirty="0">
                <a:solidFill>
                  <a:schemeClr val="tx1">
                    <a:lumMod val="95000"/>
                    <a:lumOff val="5000"/>
                  </a:schemeClr>
                </a:solidFill>
              </a:rPr>
              <a:t>Image sources:</a:t>
            </a:r>
          </a:p>
          <a:p>
            <a:r>
              <a:rPr lang="en-US" sz="1500" dirty="0">
                <a:solidFill>
                  <a:schemeClr val="tx1">
                    <a:lumMod val="95000"/>
                    <a:lumOff val="5000"/>
                  </a:schemeClr>
                </a:solidFill>
              </a:rPr>
              <a:t> </a:t>
            </a:r>
          </a:p>
          <a:p>
            <a:r>
              <a:rPr lang="en-US" sz="1600" dirty="0"/>
              <a:t>Slide 1—Sewall-Belmont House and Museum, Washington, D.C., </a:t>
            </a:r>
            <a:r>
              <a:rPr lang="en-US" sz="1600" u="sng" dirty="0">
                <a:hlinkClick r:id="rId3"/>
              </a:rPr>
              <a:t>http://americanhistory.si.edu/exhibitions/national-woman-suffrage-parade </a:t>
            </a:r>
            <a:r>
              <a:rPr lang="en-US" sz="1600" dirty="0"/>
              <a:t> </a:t>
            </a:r>
          </a:p>
          <a:p>
            <a:r>
              <a:rPr lang="en-US" sz="1600" dirty="0"/>
              <a:t>Slide 2—Library of Congress, </a:t>
            </a:r>
            <a:r>
              <a:rPr lang="en-US" sz="1600" u="sng" dirty="0">
                <a:hlinkClick r:id="rId4"/>
              </a:rPr>
              <a:t>http://hdl.loc.gov/loc.rbc/rbcmil.scrp4006701</a:t>
            </a:r>
            <a:endParaRPr lang="en-US" sz="1600" dirty="0"/>
          </a:p>
          <a:p>
            <a:r>
              <a:rPr lang="en-US" sz="1600" dirty="0"/>
              <a:t>Slide 3—Library of Congress, </a:t>
            </a:r>
            <a:r>
              <a:rPr lang="en-US" sz="1600" u="sng" dirty="0">
                <a:hlinkClick r:id="rId5"/>
              </a:rPr>
              <a:t>http://www.loc.gov/item/2003690776/</a:t>
            </a:r>
            <a:endParaRPr lang="en-US" sz="1600" dirty="0"/>
          </a:p>
          <a:p>
            <a:r>
              <a:rPr lang="en-US" sz="1600" dirty="0"/>
              <a:t>Slide 4—Library of Congress, </a:t>
            </a:r>
            <a:r>
              <a:rPr lang="en-US" sz="1600" u="sng" dirty="0">
                <a:hlinkClick r:id="rId6"/>
              </a:rPr>
              <a:t>http://www.loc.gov/item/mnwp000330/</a:t>
            </a:r>
            <a:endParaRPr lang="en-US" sz="1600" dirty="0"/>
          </a:p>
          <a:p>
            <a:r>
              <a:rPr lang="en-US" sz="1600" dirty="0"/>
              <a:t>Slide 5— Library of Congress, </a:t>
            </a:r>
            <a:r>
              <a:rPr lang="en-US" sz="1600" u="sng" dirty="0">
                <a:hlinkClick r:id="rId7"/>
              </a:rPr>
              <a:t>http://www.loc.gov/item/mnwp000330</a:t>
            </a:r>
            <a:r>
              <a:rPr lang="en-US" sz="1600" dirty="0"/>
              <a:t> </a:t>
            </a:r>
          </a:p>
          <a:p>
            <a:r>
              <a:rPr lang="en-US" sz="1600" dirty="0"/>
              <a:t>Slide 6— Library of Congress, </a:t>
            </a:r>
            <a:r>
              <a:rPr lang="en-US" sz="1600" u="sng" dirty="0">
                <a:hlinkClick r:id="rId8"/>
              </a:rPr>
              <a:t>http://memory.loc.</a:t>
            </a:r>
            <a:r>
              <a:rPr lang="en-US" sz="1600" i="1" u="sng" dirty="0">
                <a:hlinkClick r:id="rId8"/>
              </a:rPr>
              <a:t>gov/ammem/naw/stonblac.jpg</a:t>
            </a:r>
            <a:endParaRPr lang="en-US" sz="1600" dirty="0"/>
          </a:p>
          <a:p>
            <a:r>
              <a:rPr lang="en-US" sz="1600" dirty="0"/>
              <a:t>Slide 7—The History Project, University of California Davis,</a:t>
            </a:r>
            <a:r>
              <a:rPr lang="en-US" sz="1600" i="1" dirty="0"/>
              <a:t> </a:t>
            </a:r>
            <a:r>
              <a:rPr lang="en-US" sz="1600" i="1" u="sng" dirty="0">
                <a:hlinkClick r:id="rId9"/>
              </a:rPr>
              <a:t>http://historyproject.ucdavis.edu/ic/image_details.php?id=2815</a:t>
            </a:r>
            <a:r>
              <a:rPr lang="en-US" sz="1600" i="1" dirty="0"/>
              <a:t> </a:t>
            </a:r>
            <a:endParaRPr lang="en-US" sz="1600" dirty="0"/>
          </a:p>
          <a:p>
            <a:r>
              <a:rPr lang="en-US" sz="1600" dirty="0"/>
              <a:t>Slide 8— Library of Congress</a:t>
            </a:r>
            <a:r>
              <a:rPr lang="en-US" sz="1600" i="1" dirty="0"/>
              <a:t>, </a:t>
            </a:r>
            <a:r>
              <a:rPr lang="en-US" sz="1600" i="1" u="sng" dirty="0">
                <a:hlinkClick r:id="rId10"/>
              </a:rPr>
              <a:t>http://hdl.loc.gov/loc.pnp/hec.04476</a:t>
            </a:r>
            <a:endParaRPr lang="en-US" sz="1600" dirty="0"/>
          </a:p>
          <a:p>
            <a:r>
              <a:rPr lang="en-US" sz="1600" dirty="0"/>
              <a:t>Slide 9—</a:t>
            </a:r>
            <a:r>
              <a:rPr lang="en-US" sz="1600" i="1" dirty="0"/>
              <a:t> </a:t>
            </a:r>
            <a:r>
              <a:rPr lang="en-US" sz="1600" dirty="0"/>
              <a:t>Library of Congress, </a:t>
            </a:r>
            <a:r>
              <a:rPr lang="en-US" sz="1600" i="1" u="sng" dirty="0">
                <a:hlinkClick r:id="rId11"/>
              </a:rPr>
              <a:t>http://www.loc.gov/pictures/item/97500065/</a:t>
            </a:r>
            <a:endParaRPr lang="en-US" sz="1600" dirty="0"/>
          </a:p>
          <a:p>
            <a:r>
              <a:rPr lang="en-US" sz="1600" dirty="0"/>
              <a:t>Slide 10—Shaping San Francisco Digital Archives, </a:t>
            </a:r>
            <a:r>
              <a:rPr lang="en-US" sz="1600" u="sng" dirty="0">
                <a:hlinkClick r:id="rId12"/>
              </a:rPr>
              <a:t>http://foundsf.org/index.php?title=File:Votes-for-Women-11-western-states.jpg</a:t>
            </a:r>
            <a:r>
              <a:rPr lang="en-US" sz="1600" dirty="0"/>
              <a:t> </a:t>
            </a:r>
          </a:p>
          <a:p>
            <a:r>
              <a:rPr lang="en-US" sz="1600" dirty="0"/>
              <a:t>Slide 11— Library of Congress, </a:t>
            </a:r>
            <a:r>
              <a:rPr lang="en-US" sz="1600" u="sng" dirty="0">
                <a:hlinkClick r:id="rId13"/>
              </a:rPr>
              <a:t>http://hdl.loc.gov/loc.mss/mnwp.160033</a:t>
            </a:r>
            <a:endParaRPr lang="en-US" sz="1600" dirty="0"/>
          </a:p>
          <a:p>
            <a:r>
              <a:rPr lang="en-US" sz="1600" dirty="0"/>
              <a:t>Slide 12— Library of Congress, </a:t>
            </a:r>
            <a:r>
              <a:rPr lang="en-US" sz="1600" u="sng" dirty="0">
                <a:hlinkClick r:id="rId14"/>
              </a:rPr>
              <a:t>http://hdl.loc.gov/loc.pnp/cph.3a29251</a:t>
            </a:r>
            <a:endParaRPr lang="en-US" sz="1600" dirty="0"/>
          </a:p>
          <a:p>
            <a:r>
              <a:rPr lang="en-US" sz="1600" dirty="0"/>
              <a:t>Slide 13— Library of Congress, </a:t>
            </a:r>
            <a:r>
              <a:rPr lang="en-US" sz="1600" dirty="0">
                <a:hlinkClick r:id="rId15"/>
              </a:rPr>
              <a:t> </a:t>
            </a:r>
            <a:r>
              <a:rPr lang="en-US" sz="1600" u="sng" dirty="0">
                <a:hlinkClick r:id="rId15"/>
              </a:rPr>
              <a:t>https://www.loc.gov/resource/mnwp.156007  </a:t>
            </a:r>
            <a:r>
              <a:rPr lang="en-US" sz="1600" u="sng" dirty="0"/>
              <a:t> </a:t>
            </a:r>
            <a:endParaRPr lang="en-US" sz="1600" dirty="0"/>
          </a:p>
          <a:p>
            <a:r>
              <a:rPr lang="en-US" sz="1600" dirty="0"/>
              <a:t>Slide 14— From Bryn </a:t>
            </a:r>
            <a:r>
              <a:rPr lang="en-US" sz="1600" dirty="0" err="1"/>
              <a:t>Mawr</a:t>
            </a:r>
            <a:r>
              <a:rPr lang="en-US" sz="1600" dirty="0"/>
              <a:t> College Library Special Collections, </a:t>
            </a:r>
            <a:r>
              <a:rPr lang="en-US" sz="1600" u="sng" dirty="0">
                <a:hlinkClick r:id="rId16"/>
              </a:rPr>
              <a:t>http://www.brynmawr.edu/library/exhibits/suffrage/wwi.html#broadside</a:t>
            </a:r>
            <a:r>
              <a:rPr lang="en-US" sz="1600" dirty="0"/>
              <a:t> </a:t>
            </a:r>
          </a:p>
          <a:p>
            <a:r>
              <a:rPr lang="en-US" sz="1600" dirty="0"/>
              <a:t>Slide 15— Library of Congress, </a:t>
            </a:r>
            <a:r>
              <a:rPr lang="en-US" sz="1600" u="sng" dirty="0">
                <a:hlinkClick r:id="rId17"/>
              </a:rPr>
              <a:t>http://hdl.loc.gov/loc.mss/mnwp.160073</a:t>
            </a:r>
            <a:endParaRPr lang="en-US" sz="1600" dirty="0"/>
          </a:p>
          <a:p>
            <a:r>
              <a:rPr lang="en-US" sz="1600" dirty="0"/>
              <a:t>Slide 16— University of Houston Libraries, </a:t>
            </a:r>
          </a:p>
          <a:p>
            <a:r>
              <a:rPr lang="en-US" sz="1600" u="sng" dirty="0">
                <a:hlinkClick r:id="rId18"/>
              </a:rPr>
              <a:t>http://weblogs.lib.uh.edu/speccol/2014/05/21/anti-suffragist-sheet-music/</a:t>
            </a:r>
            <a:r>
              <a:rPr lang="en-US" sz="1600" dirty="0"/>
              <a:t> </a:t>
            </a:r>
          </a:p>
          <a:p>
            <a:r>
              <a:rPr lang="en-US" sz="1600" dirty="0"/>
              <a:t>Slide 17—</a:t>
            </a:r>
            <a:r>
              <a:rPr lang="en-US" sz="1600" i="1" dirty="0"/>
              <a:t> </a:t>
            </a:r>
            <a:r>
              <a:rPr lang="en-US" sz="1600" dirty="0"/>
              <a:t>Library of Congress, </a:t>
            </a:r>
            <a:r>
              <a:rPr lang="en-US" sz="1600" u="sng" dirty="0">
                <a:hlinkClick r:id="rId19"/>
              </a:rPr>
              <a:t>http://chroniclingamerica.loc.gov/lccn/sn84026749/1920-08-21/ed-1/seq-1/#</a:t>
            </a:r>
            <a:endParaRPr lang="en-US" sz="1600" dirty="0"/>
          </a:p>
          <a:p>
            <a:r>
              <a:rPr lang="en-US" sz="1600" dirty="0"/>
              <a:t>Slide 18— Library of Congress, </a:t>
            </a:r>
            <a:r>
              <a:rPr lang="en-US" sz="1600" u="sng" dirty="0">
                <a:hlinkClick r:id="rId20"/>
              </a:rPr>
              <a:t>http://hdl.loc.gov/loc.mss/mnwp.160019</a:t>
            </a:r>
            <a:endParaRPr lang="en-US" sz="1500" dirty="0">
              <a:solidFill>
                <a:schemeClr val="tx1">
                  <a:lumMod val="95000"/>
                  <a:lumOff val="5000"/>
                </a:schemeClr>
              </a:solidFill>
            </a:endParaRPr>
          </a:p>
        </p:txBody>
      </p:sp>
      <p:sp>
        <p:nvSpPr>
          <p:cNvPr id="6" name="TextBox 5">
            <a:extLst>
              <a:ext uri="{C183D7F6-B498-43B3-948B-1728B52AA6E4}">
                <adec:decorative xmlns:adec="http://schemas.microsoft.com/office/drawing/2017/decorative" val="1"/>
              </a:ext>
            </a:extLst>
          </p:cNvPr>
          <p:cNvSpPr txBox="1"/>
          <p:nvPr/>
        </p:nvSpPr>
        <p:spPr>
          <a:xfrm>
            <a:off x="5715000" y="1295400"/>
            <a:ext cx="184731" cy="369332"/>
          </a:xfrm>
          <a:prstGeom prst="rect">
            <a:avLst/>
          </a:prstGeom>
          <a:noFill/>
        </p:spPr>
        <p:txBody>
          <a:bodyPr wrap="none" rtlCol="0">
            <a:spAutoFit/>
          </a:bodyPr>
          <a:lstStyle/>
          <a:p>
            <a:endParaRPr lang="en-US" dirty="0"/>
          </a:p>
        </p:txBody>
      </p:sp>
      <p:sp>
        <p:nvSpPr>
          <p:cNvPr id="2" name="Title 1">
            <a:extLst>
              <a:ext uri="{FF2B5EF4-FFF2-40B4-BE49-F238E27FC236}">
                <a16:creationId xmlns:a16="http://schemas.microsoft.com/office/drawing/2014/main" id="{9EEBE045-5826-A157-B3B8-66D9B0BE54A5}"/>
              </a:ext>
            </a:extLst>
          </p:cNvPr>
          <p:cNvSpPr>
            <a:spLocks noGrp="1"/>
          </p:cNvSpPr>
          <p:nvPr>
            <p:ph type="title" idx="4294967295"/>
          </p:nvPr>
        </p:nvSpPr>
        <p:spPr>
          <a:xfrm>
            <a:off x="457200" y="-1251062"/>
            <a:ext cx="8229600" cy="1251062"/>
          </a:xfrm>
        </p:spPr>
        <p:txBody>
          <a:bodyPr vert="horz" lIns="91440" rIns="45720" rtlCol="0" anchor="b">
            <a:normAutofit/>
            <a:scene3d>
              <a:camera prst="orthographicFront"/>
              <a:lightRig rig="threePt" dir="t">
                <a:rot lat="0" lon="0" rev="4800000"/>
              </a:lightRig>
            </a:scene3d>
            <a:sp3d prstMaterial="matte">
              <a:bevelT w="50800" h="10160"/>
            </a:sp3d>
          </a:bodyPr>
          <a:lstStyle/>
          <a:p>
            <a:r>
              <a:rPr lang="en-US" dirty="0"/>
              <a:t>Image Sources</a:t>
            </a:r>
          </a:p>
        </p:txBody>
      </p:sp>
    </p:spTree>
    <p:extLst>
      <p:ext uri="{BB962C8B-B14F-4D97-AF65-F5344CB8AC3E}">
        <p14:creationId xmlns:p14="http://schemas.microsoft.com/office/powerpoint/2010/main" val="3589252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p:cNvSpPr txBox="1"/>
          <p:nvPr/>
        </p:nvSpPr>
        <p:spPr>
          <a:xfrm>
            <a:off x="533398" y="821714"/>
            <a:ext cx="8077200" cy="1446550"/>
          </a:xfrm>
          <a:prstGeom prst="rect">
            <a:avLst/>
          </a:prstGeom>
          <a:noFill/>
        </p:spPr>
        <p:txBody>
          <a:bodyPr wrap="square" rtlCol="0">
            <a:spAutoFit/>
          </a:bodyPr>
          <a:lstStyle/>
          <a:p>
            <a:pPr algn="ctr"/>
            <a:r>
              <a:rPr lang="en-US" sz="3200" spc="50" dirty="0">
                <a:solidFill>
                  <a:srgbClr val="F9BE6F"/>
                </a:solidFill>
                <a:latin typeface="Footlight MT Light" panose="0204060206030A020304" pitchFamily="18" charset="0"/>
                <a:ea typeface="+mj-ea"/>
                <a:cs typeface="+mj-cs"/>
              </a:rPr>
              <a:t>For the accompanying lesson plan </a:t>
            </a:r>
          </a:p>
          <a:p>
            <a:pPr algn="ctr"/>
            <a:r>
              <a:rPr lang="en-US" sz="3200" spc="50" dirty="0">
                <a:solidFill>
                  <a:srgbClr val="F9BE6F"/>
                </a:solidFill>
                <a:latin typeface="Footlight MT Light" panose="0204060206030A020304" pitchFamily="18" charset="0"/>
                <a:ea typeface="+mj-ea"/>
                <a:cs typeface="+mj-cs"/>
              </a:rPr>
              <a:t>and more information, visit: </a:t>
            </a:r>
            <a:r>
              <a:rPr lang="en-US" sz="2400" spc="50" dirty="0">
                <a:latin typeface="Footlight MT Light" panose="0204060206030A020304" pitchFamily="18" charset="0"/>
                <a:ea typeface="+mj-ea"/>
                <a:cs typeface="+mj-cs"/>
              </a:rPr>
              <a:t>http://mhs.mt.gov/education/women/HazelHunkins </a:t>
            </a:r>
            <a:endParaRPr lang="en-US" sz="3200" spc="50" dirty="0">
              <a:latin typeface="Footlight MT Light" panose="0204060206030A020304" pitchFamily="18" charset="0"/>
              <a:ea typeface="+mj-ea"/>
              <a:cs typeface="+mj-cs"/>
            </a:endParaRPr>
          </a:p>
        </p:txBody>
      </p:sp>
      <p:sp>
        <p:nvSpPr>
          <p:cNvPr id="8" name="Title 7"/>
          <p:cNvSpPr txBox="1">
            <a:spLocks noGrp="1"/>
          </p:cNvSpPr>
          <p:nvPr>
            <p:ph type="title" idx="4294967295"/>
          </p:nvPr>
        </p:nvSpPr>
        <p:spPr>
          <a:xfrm>
            <a:off x="2586422" y="4086387"/>
            <a:ext cx="3971151" cy="120032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0" normalizeH="0" baseline="0" noProof="0" dirty="0">
                <a:ln>
                  <a:noFill/>
                </a:ln>
                <a:solidFill>
                  <a:schemeClr val="tx1"/>
                </a:solidFill>
                <a:effectLst/>
                <a:uLnTx/>
                <a:uFillTx/>
                <a:latin typeface="Footlight MT Light" panose="0204060206030A020304" pitchFamily="18" charset="0"/>
                <a:ea typeface="+mj-ea"/>
                <a:cs typeface="+mj-cs"/>
              </a:rPr>
              <a:t>Montana Historical Society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0" normalizeH="0" baseline="0" noProof="0" dirty="0">
                <a:ln>
                  <a:noFill/>
                </a:ln>
                <a:solidFill>
                  <a:schemeClr val="tx1"/>
                </a:solidFill>
                <a:effectLst/>
                <a:uLnTx/>
                <a:uFillTx/>
                <a:latin typeface="Footlight MT Light" panose="0204060206030A020304" pitchFamily="18" charset="0"/>
                <a:ea typeface="+mj-ea"/>
                <a:cs typeface="+mj-cs"/>
              </a:rPr>
              <a:t>Outreach and Education Program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0" normalizeH="0" baseline="0" noProof="0" dirty="0">
                <a:ln>
                  <a:noFill/>
                </a:ln>
                <a:solidFill>
                  <a:schemeClr val="tx1"/>
                </a:solidFill>
                <a:effectLst/>
                <a:uLnTx/>
                <a:uFillTx/>
                <a:latin typeface="Footlight MT Light" panose="0204060206030A020304" pitchFamily="18" charset="0"/>
                <a:ea typeface="+mj-ea"/>
                <a:cs typeface="+mj-cs"/>
              </a:rPr>
              <a:t>P.O. Box 201201, Helena, MT 59620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0" normalizeH="0" baseline="0" noProof="0" dirty="0">
                <a:ln>
                  <a:noFill/>
                </a:ln>
                <a:solidFill>
                  <a:schemeClr val="tx1"/>
                </a:solidFill>
                <a:effectLst/>
                <a:uLnTx/>
                <a:uFillTx/>
                <a:latin typeface="Footlight MT Light" panose="0204060206030A020304" pitchFamily="18" charset="0"/>
                <a:ea typeface="+mj-ea"/>
                <a:cs typeface="+mj-cs"/>
              </a:rPr>
              <a:t>406-444-4740</a:t>
            </a:r>
          </a:p>
        </p:txBody>
      </p:sp>
      <p:pic>
        <p:nvPicPr>
          <p:cNvPr id="5" name="Picture 4" descr="Montana Historical Society logo with the phrase, &quot;History Worth Celebrating.&quot;"/>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Effect>
                      <a14:colorTemperature colorTemp="59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3695698" y="2844800"/>
            <a:ext cx="1752600" cy="1168400"/>
          </a:xfrm>
          <a:prstGeom prst="rect">
            <a:avLst/>
          </a:prstGeom>
          <a:noFill/>
          <a:ln>
            <a:noFill/>
          </a:ln>
        </p:spPr>
      </p:pic>
      <p:pic>
        <p:nvPicPr>
          <p:cNvPr id="3" name="Picture 2" descr="Current Montana Historical Society logo. ">
            <a:extLst>
              <a:ext uri="{FF2B5EF4-FFF2-40B4-BE49-F238E27FC236}">
                <a16:creationId xmlns:a16="http://schemas.microsoft.com/office/drawing/2014/main" id="{6E9995FE-766D-614A-72D9-D090CD37A1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8784" y="5605646"/>
            <a:ext cx="2586425" cy="861280"/>
          </a:xfrm>
          <a:prstGeom prst="rect">
            <a:avLst/>
          </a:prstGeom>
        </p:spPr>
      </p:pic>
    </p:spTree>
    <p:extLst>
      <p:ext uri="{BB962C8B-B14F-4D97-AF65-F5344CB8AC3E}">
        <p14:creationId xmlns:p14="http://schemas.microsoft.com/office/powerpoint/2010/main" val="18783974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67700" cy="1251062"/>
          </a:xfrm>
        </p:spPr>
        <p:txBody>
          <a:bodyPr>
            <a:noAutofit/>
          </a:bodyPr>
          <a:lstStyle/>
          <a:p>
            <a:pPr algn="ctr"/>
            <a:br>
              <a:rPr lang="en-US" sz="4400" dirty="0">
                <a:solidFill>
                  <a:srgbClr val="F9BE6F"/>
                </a:solidFill>
                <a:latin typeface="Footlight MT Light" panose="0204060206030A020304" pitchFamily="18" charset="0"/>
              </a:rPr>
            </a:br>
            <a:r>
              <a:rPr lang="en-US" sz="4400" dirty="0">
                <a:solidFill>
                  <a:srgbClr val="F9BE6F"/>
                </a:solidFill>
                <a:latin typeface="Footlight MT Light" panose="0204060206030A020304" pitchFamily="18" charset="0"/>
              </a:rPr>
              <a:t>The 1848 Seneca Falls Convention</a:t>
            </a:r>
            <a:r>
              <a:rPr lang="en-US" sz="5400" dirty="0">
                <a:solidFill>
                  <a:srgbClr val="F9BE6F"/>
                </a:solidFill>
                <a:latin typeface="Footlight MT Light" panose="0204060206030A020304" pitchFamily="18" charset="0"/>
              </a:rPr>
              <a:t>	</a:t>
            </a:r>
          </a:p>
        </p:txBody>
      </p:sp>
      <p:sp>
        <p:nvSpPr>
          <p:cNvPr id="3" name="Content Placeholder 2"/>
          <p:cNvSpPr>
            <a:spLocks noGrp="1"/>
          </p:cNvSpPr>
          <p:nvPr>
            <p:ph sz="half" idx="1"/>
          </p:nvPr>
        </p:nvSpPr>
        <p:spPr>
          <a:xfrm>
            <a:off x="609600" y="1746135"/>
            <a:ext cx="4191000" cy="4855464"/>
          </a:xfrm>
        </p:spPr>
        <p:txBody>
          <a:bodyPr>
            <a:noAutofit/>
          </a:bodyPr>
          <a:lstStyle/>
          <a:p>
            <a:r>
              <a:rPr lang="en-US" sz="1600" dirty="0">
                <a:latin typeface="Bookman Old Style" panose="02050604050505020204" pitchFamily="18" charset="0"/>
              </a:rPr>
              <a:t>Organized by </a:t>
            </a:r>
            <a:r>
              <a:rPr lang="en-US" sz="1600" b="1" dirty="0">
                <a:latin typeface="Bookman Old Style" panose="02050604050505020204" pitchFamily="18" charset="0"/>
              </a:rPr>
              <a:t>Elizabeth Cady Stanton.</a:t>
            </a:r>
          </a:p>
          <a:p>
            <a:r>
              <a:rPr lang="en-US" sz="1600" dirty="0">
                <a:latin typeface="Bookman Old Style" panose="02050604050505020204" pitchFamily="18" charset="0"/>
              </a:rPr>
              <a:t>Approximately 300 people attend; 2/3 are women and most are abolitionists.</a:t>
            </a:r>
          </a:p>
          <a:p>
            <a:r>
              <a:rPr lang="en-US" sz="1600" dirty="0">
                <a:latin typeface="Bookman Old Style" panose="02050604050505020204" pitchFamily="18" charset="0"/>
              </a:rPr>
              <a:t>Resulted in the </a:t>
            </a:r>
            <a:r>
              <a:rPr lang="en-US" sz="1600" b="1" dirty="0">
                <a:latin typeface="Bookman Old Style" panose="02050604050505020204" pitchFamily="18" charset="0"/>
              </a:rPr>
              <a:t>“Declaration of Sentiments, Grievances, and Resolutions”</a:t>
            </a:r>
            <a:r>
              <a:rPr lang="en-US" sz="1600" dirty="0">
                <a:latin typeface="Bookman Old Style" panose="02050604050505020204" pitchFamily="18" charset="0"/>
              </a:rPr>
              <a:t>—100 attendees sign.</a:t>
            </a:r>
          </a:p>
          <a:p>
            <a:r>
              <a:rPr lang="en-US" sz="1600" dirty="0">
                <a:latin typeface="Bookman Old Style" panose="02050604050505020204" pitchFamily="18" charset="0"/>
              </a:rPr>
              <a:t>Declaration of Sentiments modeled on the Declaration of Independence: </a:t>
            </a:r>
            <a:r>
              <a:rPr lang="en-US" sz="1600" b="1" dirty="0">
                <a:latin typeface="Bookman Old Style" panose="02050604050505020204" pitchFamily="18" charset="0"/>
              </a:rPr>
              <a:t>“We hold these truths to be self-evident: that all men and women are created equal.” </a:t>
            </a:r>
          </a:p>
          <a:p>
            <a:r>
              <a:rPr lang="en-US" sz="1600" dirty="0">
                <a:latin typeface="Bookman Old Style" panose="02050604050505020204" pitchFamily="18" charset="0"/>
              </a:rPr>
              <a:t>Argued for child custody rights, property rights, rights to education.</a:t>
            </a:r>
          </a:p>
          <a:p>
            <a:r>
              <a:rPr lang="en-US" sz="1600" dirty="0">
                <a:latin typeface="Bookman Old Style" panose="02050604050505020204" pitchFamily="18" charset="0"/>
              </a:rPr>
              <a:t>And—most controversially—the right to vote.</a:t>
            </a:r>
          </a:p>
        </p:txBody>
      </p:sp>
      <p:pic>
        <p:nvPicPr>
          <p:cNvPr id="5" name="Content Placeholder 4" descr="A list of names of people that attended the Woman's Rights Convention. "/>
          <p:cNvPicPr>
            <a:picLocks noGrp="1" noChangeAspect="1"/>
          </p:cNvPicPr>
          <p:nvPr>
            <p:ph sz="half" idx="2"/>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b="7208"/>
          <a:stretch/>
        </p:blipFill>
        <p:spPr>
          <a:xfrm>
            <a:off x="4800600" y="1676400"/>
            <a:ext cx="3657600" cy="4397030"/>
          </a:xfrm>
          <a:prstGeom prst="rect">
            <a:avLst/>
          </a:prstGeom>
          <a:ln>
            <a:noFill/>
          </a:ln>
          <a:effectLst>
            <a:softEdge rad="112500"/>
          </a:effectLst>
        </p:spPr>
      </p:pic>
      <p:sp>
        <p:nvSpPr>
          <p:cNvPr id="6" name="TextBox 5"/>
          <p:cNvSpPr txBox="1"/>
          <p:nvPr/>
        </p:nvSpPr>
        <p:spPr>
          <a:xfrm>
            <a:off x="4800600" y="6063445"/>
            <a:ext cx="3118164" cy="461665"/>
          </a:xfrm>
          <a:prstGeom prst="rect">
            <a:avLst/>
          </a:prstGeom>
          <a:noFill/>
        </p:spPr>
        <p:txBody>
          <a:bodyPr wrap="square" rtlCol="0">
            <a:spAutoFit/>
          </a:bodyPr>
          <a:lstStyle/>
          <a:p>
            <a:r>
              <a:rPr lang="en-US" sz="1200" dirty="0">
                <a:latin typeface="Bookman Old Style" panose="02050604050505020204" pitchFamily="18" charset="0"/>
              </a:rPr>
              <a:t>Handbill, 1848</a:t>
            </a:r>
          </a:p>
          <a:p>
            <a:r>
              <a:rPr lang="en-US" sz="1200" dirty="0">
                <a:latin typeface="Bookman Old Style" panose="02050604050505020204" pitchFamily="18" charset="0"/>
              </a:rPr>
              <a:t>Source: Library of Congress</a:t>
            </a:r>
          </a:p>
        </p:txBody>
      </p:sp>
    </p:spTree>
    <p:extLst>
      <p:ext uri="{BB962C8B-B14F-4D97-AF65-F5344CB8AC3E}">
        <p14:creationId xmlns:p14="http://schemas.microsoft.com/office/powerpoint/2010/main" val="428660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51062"/>
          </a:xfrm>
        </p:spPr>
        <p:txBody>
          <a:bodyPr>
            <a:normAutofit/>
          </a:bodyPr>
          <a:lstStyle/>
          <a:p>
            <a:pPr algn="ctr"/>
            <a:r>
              <a:rPr lang="en-US" sz="4400" dirty="0">
                <a:solidFill>
                  <a:srgbClr val="F9BE6F"/>
                </a:solidFill>
                <a:latin typeface="Footlight MT Light" panose="0204060206030A020304" pitchFamily="18" charset="0"/>
              </a:rPr>
              <a:t>After the Civil War</a:t>
            </a:r>
            <a:r>
              <a:rPr lang="en-US" dirty="0">
                <a:solidFill>
                  <a:schemeClr val="accent1">
                    <a:lumMod val="60000"/>
                    <a:lumOff val="40000"/>
                  </a:schemeClr>
                </a:solidFill>
                <a:latin typeface="Footlight MT Light" panose="0204060206030A020304" pitchFamily="18" charset="0"/>
              </a:rPr>
              <a:t>	</a:t>
            </a:r>
          </a:p>
        </p:txBody>
      </p:sp>
      <p:sp>
        <p:nvSpPr>
          <p:cNvPr id="13" name="Content Placeholder 12"/>
          <p:cNvSpPr>
            <a:spLocks noGrp="1"/>
          </p:cNvSpPr>
          <p:nvPr>
            <p:ph sz="half" idx="1"/>
          </p:nvPr>
        </p:nvSpPr>
        <p:spPr>
          <a:xfrm>
            <a:off x="5257800" y="2249273"/>
            <a:ext cx="3770014" cy="4623816"/>
          </a:xfrm>
        </p:spPr>
        <p:txBody>
          <a:bodyPr>
            <a:normAutofit/>
          </a:bodyPr>
          <a:lstStyle/>
          <a:p>
            <a:r>
              <a:rPr lang="en-US" sz="2000" dirty="0">
                <a:latin typeface="Bookman Old Style" panose="02050604050505020204" pitchFamily="18" charset="0"/>
              </a:rPr>
              <a:t>The suffrage movement </a:t>
            </a:r>
            <a:r>
              <a:rPr lang="en-US" sz="2000" b="1" dirty="0">
                <a:latin typeface="Bookman Old Style" panose="02050604050505020204" pitchFamily="18" charset="0"/>
              </a:rPr>
              <a:t>split over whether to support the Fifteenth Amendment </a:t>
            </a:r>
            <a:r>
              <a:rPr lang="en-US" sz="2000" dirty="0">
                <a:latin typeface="Bookman Old Style" panose="02050604050505020204" pitchFamily="18" charset="0"/>
              </a:rPr>
              <a:t>(which gave  the right to vote to African American men.)</a:t>
            </a:r>
          </a:p>
          <a:p>
            <a:endParaRPr lang="en-US" sz="2000" dirty="0">
              <a:latin typeface="Bookman Old Style" panose="02050604050505020204" pitchFamily="18" charset="0"/>
            </a:endParaRPr>
          </a:p>
          <a:p>
            <a:endParaRPr lang="en-US" sz="2000" dirty="0"/>
          </a:p>
          <a:p>
            <a:endParaRPr lang="en-US" dirty="0"/>
          </a:p>
          <a:p>
            <a:endParaRPr lang="en-US" dirty="0"/>
          </a:p>
        </p:txBody>
      </p:sp>
      <p:pic>
        <p:nvPicPr>
          <p:cNvPr id="15" name="Content Placeholder 14" descr="An engraving showing many various scenes of government after the Civil War. "/>
          <p:cNvPicPr>
            <a:picLocks noGrp="1" noChangeAspect="1"/>
          </p:cNvPicPr>
          <p:nvPr>
            <p:ph sz="half" idx="2"/>
          </p:nvPr>
        </p:nvPicPr>
        <p:blipFill rotWithShape="1">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t="3379" r="1917" b="2341"/>
          <a:stretch/>
        </p:blipFill>
        <p:spPr>
          <a:xfrm>
            <a:off x="304800" y="1828800"/>
            <a:ext cx="4904716" cy="3892990"/>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04800" y="5881795"/>
            <a:ext cx="3164649" cy="461665"/>
          </a:xfrm>
          <a:prstGeom prst="rect">
            <a:avLst/>
          </a:prstGeom>
          <a:noFill/>
        </p:spPr>
        <p:txBody>
          <a:bodyPr wrap="none" rtlCol="0">
            <a:spAutoFit/>
          </a:bodyPr>
          <a:lstStyle/>
          <a:p>
            <a:r>
              <a:rPr lang="en-US" sz="1200" dirty="0">
                <a:latin typeface="Bookman Old Style" panose="02050604050505020204" pitchFamily="18" charset="0"/>
              </a:rPr>
              <a:t>Engraving</a:t>
            </a:r>
            <a:r>
              <a:rPr lang="en-US" sz="1200" i="1" dirty="0">
                <a:latin typeface="Bookman Old Style" panose="02050604050505020204" pitchFamily="18" charset="0"/>
              </a:rPr>
              <a:t> </a:t>
            </a:r>
            <a:r>
              <a:rPr lang="en-US" sz="1200" dirty="0">
                <a:latin typeface="Bookman Old Style" panose="02050604050505020204" pitchFamily="18" charset="0"/>
              </a:rPr>
              <a:t>by James C. Beard, ca. 1871</a:t>
            </a:r>
          </a:p>
          <a:p>
            <a:r>
              <a:rPr lang="en-US" sz="1200" dirty="0">
                <a:latin typeface="Bookman Old Style" panose="02050604050505020204" pitchFamily="18" charset="0"/>
              </a:rPr>
              <a:t>Source: Library of Congress  </a:t>
            </a:r>
          </a:p>
        </p:txBody>
      </p:sp>
    </p:spTree>
    <p:extLst>
      <p:ext uri="{BB962C8B-B14F-4D97-AF65-F5344CB8AC3E}">
        <p14:creationId xmlns:p14="http://schemas.microsoft.com/office/powerpoint/2010/main" val="2469476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solidFill>
                  <a:srgbClr val="F9BE6F"/>
                </a:solidFill>
                <a:latin typeface="Footlight MT Light" panose="0204060206030A020304" pitchFamily="18" charset="0"/>
              </a:rPr>
              <a:t>National Woman </a:t>
            </a:r>
            <a:br>
              <a:rPr lang="en-US" sz="4400" dirty="0">
                <a:solidFill>
                  <a:srgbClr val="F9BE6F"/>
                </a:solidFill>
                <a:latin typeface="Footlight MT Light" panose="0204060206030A020304" pitchFamily="18" charset="0"/>
              </a:rPr>
            </a:br>
            <a:r>
              <a:rPr lang="en-US" sz="4400" dirty="0">
                <a:solidFill>
                  <a:srgbClr val="F9BE6F"/>
                </a:solidFill>
                <a:latin typeface="Footlight MT Light" panose="0204060206030A020304" pitchFamily="18" charset="0"/>
              </a:rPr>
              <a:t>Suffrage Association</a:t>
            </a:r>
          </a:p>
        </p:txBody>
      </p:sp>
      <p:sp>
        <p:nvSpPr>
          <p:cNvPr id="3" name="Content Placeholder 2"/>
          <p:cNvSpPr>
            <a:spLocks noGrp="1"/>
          </p:cNvSpPr>
          <p:nvPr>
            <p:ph sz="half" idx="1"/>
          </p:nvPr>
        </p:nvSpPr>
        <p:spPr>
          <a:xfrm>
            <a:off x="618276" y="1981200"/>
            <a:ext cx="4038600" cy="4623816"/>
          </a:xfrm>
        </p:spPr>
        <p:txBody>
          <a:bodyPr>
            <a:normAutofit/>
          </a:bodyPr>
          <a:lstStyle/>
          <a:p>
            <a:r>
              <a:rPr lang="en-US" sz="2000" dirty="0">
                <a:latin typeface="Bookman Old Style" panose="02050604050505020204" pitchFamily="18" charset="0"/>
              </a:rPr>
              <a:t>1869 Elizabeth Cady Stanton and Susan B. Anthony created the </a:t>
            </a:r>
            <a:r>
              <a:rPr lang="en-US" sz="2000" b="1" dirty="0">
                <a:latin typeface="Bookman Old Style" panose="02050604050505020204" pitchFamily="18" charset="0"/>
              </a:rPr>
              <a:t>National Woman Suffrage Association </a:t>
            </a:r>
            <a:r>
              <a:rPr lang="en-US" sz="2000" dirty="0">
                <a:latin typeface="Bookman Old Style" panose="02050604050505020204" pitchFamily="18" charset="0"/>
              </a:rPr>
              <a:t>(NWSA).</a:t>
            </a:r>
            <a:endParaRPr lang="en-US" sz="1200" dirty="0">
              <a:latin typeface="Bookman Old Style" panose="02050604050505020204" pitchFamily="18" charset="0"/>
            </a:endParaRPr>
          </a:p>
          <a:p>
            <a:pPr marL="118872" indent="0">
              <a:buNone/>
            </a:pPr>
            <a:r>
              <a:rPr lang="en-US" sz="1200" dirty="0">
                <a:latin typeface="Bookman Old Style" panose="02050604050505020204" pitchFamily="18" charset="0"/>
              </a:rPr>
              <a:t>  </a:t>
            </a:r>
          </a:p>
          <a:p>
            <a:pPr lvl="1"/>
            <a:r>
              <a:rPr lang="en-US" sz="1800" dirty="0">
                <a:latin typeface="Bookman Old Style" panose="02050604050505020204" pitchFamily="18" charset="0"/>
              </a:rPr>
              <a:t>Opposed the Fifteenth Amendment because it did not include women.</a:t>
            </a:r>
          </a:p>
          <a:p>
            <a:pPr marL="457200" lvl="1" indent="0">
              <a:buNone/>
            </a:pPr>
            <a:endParaRPr lang="en-US" sz="1200" dirty="0">
              <a:latin typeface="Bookman Old Style" panose="02050604050505020204" pitchFamily="18" charset="0"/>
            </a:endParaRPr>
          </a:p>
          <a:p>
            <a:pPr lvl="1"/>
            <a:r>
              <a:rPr lang="en-US" sz="1800" dirty="0">
                <a:latin typeface="Bookman Old Style" panose="02050604050505020204" pitchFamily="18" charset="0"/>
              </a:rPr>
              <a:t>Worked to change federal law</a:t>
            </a:r>
            <a:r>
              <a:rPr lang="en-US" sz="1600" dirty="0">
                <a:latin typeface="Bookman Old Style" panose="02050604050505020204" pitchFamily="18" charset="0"/>
              </a:rPr>
              <a:t>.</a:t>
            </a:r>
          </a:p>
          <a:p>
            <a:pPr marL="118872" indent="0">
              <a:buNone/>
            </a:pPr>
            <a:endParaRPr lang="en-US" dirty="0"/>
          </a:p>
        </p:txBody>
      </p:sp>
      <p:pic>
        <p:nvPicPr>
          <p:cNvPr id="5" name="Content Placeholder 4" descr="Two older women, Susan B. Anthony and Elizabeth Cady Stanton sit next to each other at a table reading pamplets and books. "/>
          <p:cNvPicPr>
            <a:picLocks noGrp="1" noChangeAspect="1"/>
          </p:cNvPicPr>
          <p:nvPr>
            <p:ph sz="half" idx="2"/>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l="11176" t="8554" r="9890" b="11860"/>
          <a:stretch/>
        </p:blipFill>
        <p:spPr>
          <a:xfrm>
            <a:off x="4689695" y="1676400"/>
            <a:ext cx="3373813" cy="4191000"/>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sp>
        <p:nvSpPr>
          <p:cNvPr id="6" name="TextBox 5">
            <a:extLst>
              <a:ext uri="{C183D7F6-B498-43B3-948B-1728B52AA6E4}">
                <adec:decorative xmlns:adec="http://schemas.microsoft.com/office/drawing/2017/decorative" val="1"/>
              </a:ext>
            </a:extLst>
          </p:cNvPr>
          <p:cNvSpPr txBox="1"/>
          <p:nvPr/>
        </p:nvSpPr>
        <p:spPr>
          <a:xfrm>
            <a:off x="5029200" y="6019800"/>
            <a:ext cx="4191000" cy="338554"/>
          </a:xfrm>
          <a:prstGeom prst="rect">
            <a:avLst/>
          </a:prstGeom>
          <a:noFill/>
        </p:spPr>
        <p:txBody>
          <a:bodyPr wrap="square" rtlCol="0">
            <a:spAutoFit/>
          </a:bodyPr>
          <a:lstStyle/>
          <a:p>
            <a:endParaRPr lang="en-US" sz="1600" dirty="0"/>
          </a:p>
        </p:txBody>
      </p:sp>
      <p:sp>
        <p:nvSpPr>
          <p:cNvPr id="4" name="Rectangle 3"/>
          <p:cNvSpPr/>
          <p:nvPr/>
        </p:nvSpPr>
        <p:spPr>
          <a:xfrm>
            <a:off x="4656876" y="5908760"/>
            <a:ext cx="4572000" cy="461665"/>
          </a:xfrm>
          <a:prstGeom prst="rect">
            <a:avLst/>
          </a:prstGeom>
        </p:spPr>
        <p:txBody>
          <a:bodyPr>
            <a:spAutoFit/>
          </a:bodyPr>
          <a:lstStyle/>
          <a:p>
            <a:r>
              <a:rPr lang="en-US" sz="1200" dirty="0">
                <a:latin typeface="Bookman Old Style" panose="02050604050505020204" pitchFamily="18" charset="0"/>
              </a:rPr>
              <a:t>Susan B. Anthony (L) and Elizabeth Cady </a:t>
            </a:r>
          </a:p>
          <a:p>
            <a:r>
              <a:rPr lang="en-US" sz="1200" dirty="0">
                <a:latin typeface="Bookman Old Style" panose="02050604050505020204" pitchFamily="18" charset="0"/>
              </a:rPr>
              <a:t>Stanton (R), Source: Library of Congress</a:t>
            </a:r>
          </a:p>
        </p:txBody>
      </p:sp>
    </p:spTree>
    <p:extLst>
      <p:ext uri="{BB962C8B-B14F-4D97-AF65-F5344CB8AC3E}">
        <p14:creationId xmlns:p14="http://schemas.microsoft.com/office/powerpoint/2010/main" val="176920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solidFill>
                  <a:srgbClr val="F9BE6F"/>
                </a:solidFill>
                <a:latin typeface="Footlight MT Light" panose="0204060206030A020304" pitchFamily="18" charset="0"/>
              </a:rPr>
              <a:t>American Woman </a:t>
            </a:r>
            <a:br>
              <a:rPr lang="en-US" sz="4400" dirty="0">
                <a:solidFill>
                  <a:srgbClr val="F9BE6F"/>
                </a:solidFill>
                <a:latin typeface="Footlight MT Light" panose="0204060206030A020304" pitchFamily="18" charset="0"/>
              </a:rPr>
            </a:br>
            <a:r>
              <a:rPr lang="en-US" sz="4400" dirty="0">
                <a:solidFill>
                  <a:srgbClr val="F9BE6F"/>
                </a:solidFill>
                <a:latin typeface="Footlight MT Light" panose="0204060206030A020304" pitchFamily="18" charset="0"/>
              </a:rPr>
              <a:t>Suffrage Association </a:t>
            </a:r>
          </a:p>
        </p:txBody>
      </p:sp>
      <p:sp>
        <p:nvSpPr>
          <p:cNvPr id="3" name="Content Placeholder 2"/>
          <p:cNvSpPr>
            <a:spLocks noGrp="1"/>
          </p:cNvSpPr>
          <p:nvPr>
            <p:ph sz="half" idx="1"/>
          </p:nvPr>
        </p:nvSpPr>
        <p:spPr>
          <a:xfrm>
            <a:off x="838200" y="2234184"/>
            <a:ext cx="4038600" cy="4623816"/>
          </a:xfrm>
        </p:spPr>
        <p:txBody>
          <a:bodyPr>
            <a:normAutofit/>
          </a:bodyPr>
          <a:lstStyle/>
          <a:p>
            <a:r>
              <a:rPr lang="en-US" sz="2000" dirty="0">
                <a:latin typeface="Bookman Old Style" panose="02050604050505020204" pitchFamily="18" charset="0"/>
              </a:rPr>
              <a:t>Lucy Stone and other abolitionists formed the </a:t>
            </a:r>
            <a:r>
              <a:rPr lang="en-US" sz="2000" b="1" dirty="0">
                <a:latin typeface="Bookman Old Style" panose="02050604050505020204" pitchFamily="18" charset="0"/>
              </a:rPr>
              <a:t>American Woman Suffrage Association </a:t>
            </a:r>
            <a:r>
              <a:rPr lang="en-US" sz="2000" dirty="0">
                <a:latin typeface="Bookman Old Style" panose="02050604050505020204" pitchFamily="18" charset="0"/>
              </a:rPr>
              <a:t>(AWSA).</a:t>
            </a:r>
          </a:p>
          <a:p>
            <a:pPr marL="118872" indent="0">
              <a:buNone/>
            </a:pPr>
            <a:endParaRPr lang="en-US" sz="1200" dirty="0">
              <a:latin typeface="Bookman Old Style" panose="02050604050505020204" pitchFamily="18" charset="0"/>
            </a:endParaRPr>
          </a:p>
          <a:p>
            <a:pPr marL="704088" lvl="2" indent="-320040">
              <a:spcBef>
                <a:spcPts val="0"/>
              </a:spcBef>
              <a:buClr>
                <a:schemeClr val="accent1"/>
              </a:buClr>
              <a:buSzPct val="80000"/>
              <a:buFont typeface="Wingdings 2"/>
              <a:buChar char=""/>
            </a:pPr>
            <a:r>
              <a:rPr lang="en-US" sz="1800" dirty="0">
                <a:latin typeface="Bookman Old Style" panose="02050604050505020204" pitchFamily="18" charset="0"/>
              </a:rPr>
              <a:t>Pushed for woman’s suffrage on a state-by-state basis.</a:t>
            </a:r>
          </a:p>
          <a:p>
            <a:pPr marL="384048" lvl="2" indent="0">
              <a:spcBef>
                <a:spcPts val="0"/>
              </a:spcBef>
              <a:buClr>
                <a:schemeClr val="accent1"/>
              </a:buClr>
              <a:buSzPct val="80000"/>
              <a:buNone/>
            </a:pPr>
            <a:endParaRPr lang="en-US" sz="1200" dirty="0">
              <a:latin typeface="Bookman Old Style" panose="02050604050505020204" pitchFamily="18" charset="0"/>
            </a:endParaRPr>
          </a:p>
          <a:p>
            <a:pPr marL="704088" lvl="2" indent="-320040">
              <a:spcBef>
                <a:spcPts val="0"/>
              </a:spcBef>
              <a:buClr>
                <a:schemeClr val="accent1"/>
              </a:buClr>
              <a:buSzPct val="80000"/>
              <a:buFont typeface="Wingdings 2"/>
              <a:buChar char=""/>
            </a:pPr>
            <a:r>
              <a:rPr lang="en-US" sz="1800" dirty="0">
                <a:latin typeface="Bookman Old Style" panose="02050604050505020204" pitchFamily="18" charset="0"/>
              </a:rPr>
              <a:t>Supported the Fifteenth Amendment, which passes in 1870.</a:t>
            </a:r>
          </a:p>
        </p:txBody>
      </p:sp>
      <p:pic>
        <p:nvPicPr>
          <p:cNvPr id="5" name="Content Placeholder 4" descr="A portrait of a smiling woman with short, dark hair. An accompanying quote next to her reads, &quot;Justice, simple justice is what the world needs,&quot; -Lucy Stone. Another portrait shows an older gentleman with long white hair and beard. His name is Harry Blackwell. "/>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5029200" y="1773238"/>
            <a:ext cx="2809755" cy="4246562"/>
          </a:xfrm>
          <a:prstGeom prst="rect">
            <a:avLst/>
          </a:prstGeom>
          <a:ln w="88900" cap="sq" cmpd="thickThin">
            <a:solidFill>
              <a:schemeClr val="accent5">
                <a:lumMod val="75000"/>
              </a:schemeClr>
            </a:solidFill>
            <a:prstDash val="solid"/>
            <a:miter lim="800000"/>
          </a:ln>
          <a:effectLst>
            <a:innerShdw blurRad="76200">
              <a:srgbClr val="000000"/>
            </a:innerShdw>
          </a:effectLst>
        </p:spPr>
      </p:pic>
      <p:sp>
        <p:nvSpPr>
          <p:cNvPr id="6" name="Rectangle 5"/>
          <p:cNvSpPr/>
          <p:nvPr/>
        </p:nvSpPr>
        <p:spPr>
          <a:xfrm>
            <a:off x="4876800" y="6096000"/>
            <a:ext cx="3352800" cy="461665"/>
          </a:xfrm>
          <a:prstGeom prst="rect">
            <a:avLst/>
          </a:prstGeom>
        </p:spPr>
        <p:txBody>
          <a:bodyPr wrap="square">
            <a:spAutoFit/>
          </a:bodyPr>
          <a:lstStyle/>
          <a:p>
            <a:r>
              <a:rPr lang="en-US" sz="1200" dirty="0">
                <a:latin typeface="Bookman Old Style" panose="02050604050505020204" pitchFamily="18" charset="0"/>
              </a:rPr>
              <a:t>Lucy Stone and Harry Blackwell</a:t>
            </a:r>
          </a:p>
          <a:p>
            <a:r>
              <a:rPr lang="en-US" sz="1200" dirty="0">
                <a:latin typeface="Bookman Old Style" panose="02050604050505020204" pitchFamily="18" charset="0"/>
              </a:rPr>
              <a:t>Source: Library of Congress</a:t>
            </a:r>
          </a:p>
        </p:txBody>
      </p:sp>
    </p:spTree>
    <p:extLst>
      <p:ext uri="{BB962C8B-B14F-4D97-AF65-F5344CB8AC3E}">
        <p14:creationId xmlns:p14="http://schemas.microsoft.com/office/powerpoint/2010/main" val="82271325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51062"/>
          </a:xfrm>
        </p:spPr>
        <p:txBody>
          <a:bodyPr>
            <a:normAutofit/>
          </a:bodyPr>
          <a:lstStyle/>
          <a:p>
            <a:pPr algn="ctr"/>
            <a:r>
              <a:rPr lang="en-US" sz="4400" dirty="0">
                <a:solidFill>
                  <a:srgbClr val="F9BE6F"/>
                </a:solidFill>
                <a:latin typeface="Footlight MT Light" panose="0204060206030A020304" pitchFamily="18" charset="0"/>
              </a:rPr>
              <a:t>Biggest Problem: Apathy</a:t>
            </a:r>
          </a:p>
        </p:txBody>
      </p:sp>
      <p:sp>
        <p:nvSpPr>
          <p:cNvPr id="3" name="Content Placeholder 2"/>
          <p:cNvSpPr>
            <a:spLocks noGrp="1"/>
          </p:cNvSpPr>
          <p:nvPr>
            <p:ph sz="half" idx="1"/>
          </p:nvPr>
        </p:nvSpPr>
        <p:spPr>
          <a:xfrm>
            <a:off x="4800600" y="2057400"/>
            <a:ext cx="3733800" cy="4623816"/>
          </a:xfrm>
        </p:spPr>
        <p:txBody>
          <a:bodyPr>
            <a:normAutofit/>
          </a:bodyPr>
          <a:lstStyle/>
          <a:p>
            <a:r>
              <a:rPr lang="en-US" sz="2000" dirty="0">
                <a:latin typeface="Bookman Old Style" panose="02050604050505020204" pitchFamily="18" charset="0"/>
              </a:rPr>
              <a:t>Most women didn’t want the vote.</a:t>
            </a:r>
          </a:p>
          <a:p>
            <a:pPr marL="118872" indent="0">
              <a:buNone/>
            </a:pPr>
            <a:endParaRPr lang="en-US" sz="1400" dirty="0">
              <a:latin typeface="Bookman Old Style" panose="02050604050505020204" pitchFamily="18" charset="0"/>
            </a:endParaRPr>
          </a:p>
          <a:p>
            <a:r>
              <a:rPr lang="en-US" sz="2000" dirty="0">
                <a:latin typeface="Bookman Old Style" panose="02050604050505020204" pitchFamily="18" charset="0"/>
              </a:rPr>
              <a:t>Historian Nancy </a:t>
            </a:r>
            <a:r>
              <a:rPr lang="en-US" sz="2000" dirty="0" err="1">
                <a:latin typeface="Bookman Old Style" panose="02050604050505020204" pitchFamily="18" charset="0"/>
              </a:rPr>
              <a:t>Woloch</a:t>
            </a:r>
            <a:r>
              <a:rPr lang="en-US" sz="2000" dirty="0">
                <a:latin typeface="Bookman Old Style" panose="02050604050505020204" pitchFamily="18" charset="0"/>
              </a:rPr>
              <a:t> described early suffragists’ efforts as </a:t>
            </a:r>
            <a:r>
              <a:rPr lang="en-US" sz="2000" b="1" dirty="0">
                <a:latin typeface="Bookman Old Style" panose="02050604050505020204" pitchFamily="18" charset="0"/>
              </a:rPr>
              <a:t>“a crusade in search of a constituency.”</a:t>
            </a:r>
            <a:endParaRPr lang="en-US" sz="2000" b="1" baseline="30000" dirty="0">
              <a:latin typeface="Bookman Old Style" panose="02050604050505020204" pitchFamily="18" charset="0"/>
            </a:endParaRPr>
          </a:p>
          <a:p>
            <a:endParaRPr lang="en-US" dirty="0"/>
          </a:p>
        </p:txBody>
      </p:sp>
      <p:pic>
        <p:nvPicPr>
          <p:cNvPr id="5" name="Content Placeholder 4" descr="A lithograph of two differing images. On the left is a woman holding a child and on the right is a woman picketing for women's suffrage. The caption reads, &quot;Which do you prefer? The home or the street corner for woman? Vote no on woman suffrage on October 19th.&quot;"/>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85800" y="1981200"/>
            <a:ext cx="4038600" cy="2694192"/>
          </a:xfrm>
          <a:prstGeom prst="rect">
            <a:avLst/>
          </a:prstGeom>
          <a:ln w="88900" cap="sq" cmpd="thickThin">
            <a:solidFill>
              <a:schemeClr val="accent5">
                <a:lumMod val="75000"/>
              </a:schemeClr>
            </a:solidFill>
            <a:prstDash val="solid"/>
            <a:miter lim="800000"/>
          </a:ln>
          <a:effectLst>
            <a:innerShdw blurRad="76200">
              <a:srgbClr val="000000"/>
            </a:innerShdw>
          </a:effectLst>
        </p:spPr>
      </p:pic>
      <p:sp>
        <p:nvSpPr>
          <p:cNvPr id="6" name="TextBox 5"/>
          <p:cNvSpPr txBox="1"/>
          <p:nvPr/>
        </p:nvSpPr>
        <p:spPr>
          <a:xfrm>
            <a:off x="647700" y="4724400"/>
            <a:ext cx="4038600" cy="461665"/>
          </a:xfrm>
          <a:prstGeom prst="rect">
            <a:avLst/>
          </a:prstGeom>
          <a:noFill/>
        </p:spPr>
        <p:txBody>
          <a:bodyPr wrap="square" rtlCol="0">
            <a:spAutoFit/>
          </a:bodyPr>
          <a:lstStyle/>
          <a:p>
            <a:r>
              <a:rPr lang="en-US" sz="1200" dirty="0">
                <a:latin typeface="Bookman Old Style" panose="02050604050505020204" pitchFamily="18" charset="0"/>
              </a:rPr>
              <a:t>Lithograph, 1915</a:t>
            </a:r>
          </a:p>
          <a:p>
            <a:r>
              <a:rPr lang="en-US" sz="1200" dirty="0">
                <a:latin typeface="Bookman Old Style" panose="02050604050505020204" pitchFamily="18" charset="0"/>
              </a:rPr>
              <a:t>The History Project, University of California Davis</a:t>
            </a:r>
          </a:p>
        </p:txBody>
      </p:sp>
    </p:spTree>
    <p:extLst>
      <p:ext uri="{BB962C8B-B14F-4D97-AF65-F5344CB8AC3E}">
        <p14:creationId xmlns:p14="http://schemas.microsoft.com/office/powerpoint/2010/main" val="1924453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51062"/>
          </a:xfrm>
        </p:spPr>
        <p:txBody>
          <a:bodyPr>
            <a:normAutofit/>
          </a:bodyPr>
          <a:lstStyle/>
          <a:p>
            <a:pPr algn="ctr"/>
            <a:r>
              <a:rPr lang="en-US" sz="4400" dirty="0">
                <a:solidFill>
                  <a:srgbClr val="F9BE6F"/>
                </a:solidFill>
                <a:latin typeface="Footlight MT Light" panose="0204060206030A020304" pitchFamily="18" charset="0"/>
              </a:rPr>
              <a:t>Progressive Era</a:t>
            </a:r>
          </a:p>
        </p:txBody>
      </p:sp>
      <p:sp>
        <p:nvSpPr>
          <p:cNvPr id="3" name="Content Placeholder 2"/>
          <p:cNvSpPr>
            <a:spLocks noGrp="1"/>
          </p:cNvSpPr>
          <p:nvPr>
            <p:ph sz="half" idx="1"/>
          </p:nvPr>
        </p:nvSpPr>
        <p:spPr>
          <a:xfrm>
            <a:off x="228600" y="1706582"/>
            <a:ext cx="5181600" cy="4623816"/>
          </a:xfrm>
        </p:spPr>
        <p:txBody>
          <a:bodyPr>
            <a:noAutofit/>
          </a:bodyPr>
          <a:lstStyle/>
          <a:p>
            <a:r>
              <a:rPr lang="en-US" sz="1800" dirty="0">
                <a:latin typeface="Bookman Old Style" panose="02050604050505020204" pitchFamily="18" charset="0"/>
              </a:rPr>
              <a:t>Middle-class </a:t>
            </a:r>
            <a:r>
              <a:rPr lang="en-US" sz="1800" b="1" dirty="0">
                <a:latin typeface="Bookman Old Style" panose="02050604050505020204" pitchFamily="18" charset="0"/>
              </a:rPr>
              <a:t>women join clubs</a:t>
            </a:r>
            <a:r>
              <a:rPr lang="en-US" sz="1800" dirty="0">
                <a:latin typeface="Bookman Old Style" panose="02050604050505020204" pitchFamily="18" charset="0"/>
              </a:rPr>
              <a:t>—for self-education, to promote temperance, to improve communities, to support charities.</a:t>
            </a:r>
          </a:p>
          <a:p>
            <a:endParaRPr lang="en-US" sz="1200" dirty="0">
              <a:latin typeface="Bookman Old Style" panose="02050604050505020204" pitchFamily="18" charset="0"/>
            </a:endParaRPr>
          </a:p>
          <a:p>
            <a:r>
              <a:rPr lang="en-US" sz="1800" b="1" dirty="0">
                <a:latin typeface="Bookman Old Style" panose="02050604050505020204" pitchFamily="18" charset="0"/>
              </a:rPr>
              <a:t>“Women’s Sphere” </a:t>
            </a:r>
            <a:r>
              <a:rPr lang="en-US" sz="1800" dirty="0">
                <a:latin typeface="Bookman Old Style" panose="02050604050505020204" pitchFamily="18" charset="0"/>
              </a:rPr>
              <a:t>expands.</a:t>
            </a:r>
          </a:p>
          <a:p>
            <a:endParaRPr lang="en-US" sz="1200" dirty="0">
              <a:latin typeface="Bookman Old Style" panose="02050604050505020204" pitchFamily="18" charset="0"/>
            </a:endParaRPr>
          </a:p>
          <a:p>
            <a:r>
              <a:rPr lang="en-US" sz="1800" dirty="0">
                <a:latin typeface="Bookman Old Style" panose="02050604050505020204" pitchFamily="18" charset="0"/>
              </a:rPr>
              <a:t>Idea of </a:t>
            </a:r>
            <a:r>
              <a:rPr lang="en-US" sz="1800" b="1" dirty="0">
                <a:latin typeface="Bookman Old Style" panose="02050604050505020204" pitchFamily="18" charset="0"/>
              </a:rPr>
              <a:t>“Social Housekeeping”</a:t>
            </a:r>
            <a:r>
              <a:rPr lang="en-US" sz="1800" dirty="0">
                <a:latin typeface="Bookman Old Style" panose="02050604050505020204" pitchFamily="18" charset="0"/>
              </a:rPr>
              <a:t>: Women are responsible for children and home—but can only protect home if they can improve society.</a:t>
            </a:r>
          </a:p>
          <a:p>
            <a:endParaRPr lang="en-US" sz="1200" dirty="0">
              <a:latin typeface="Bookman Old Style" panose="02050604050505020204" pitchFamily="18" charset="0"/>
            </a:endParaRPr>
          </a:p>
          <a:p>
            <a:r>
              <a:rPr lang="en-US" sz="1800" dirty="0">
                <a:latin typeface="Bookman Old Style" panose="02050604050505020204" pitchFamily="18" charset="0"/>
              </a:rPr>
              <a:t>Women organize for </a:t>
            </a:r>
            <a:r>
              <a:rPr lang="en-US" sz="1800" b="1" dirty="0">
                <a:latin typeface="Bookman Old Style" panose="02050604050505020204" pitchFamily="18" charset="0"/>
              </a:rPr>
              <a:t>temperance</a:t>
            </a:r>
            <a:r>
              <a:rPr lang="en-US" sz="1800" dirty="0">
                <a:latin typeface="Bookman Old Style" panose="02050604050505020204" pitchFamily="18" charset="0"/>
              </a:rPr>
              <a:t>, </a:t>
            </a:r>
            <a:r>
              <a:rPr lang="en-US" sz="1800" b="1" dirty="0">
                <a:latin typeface="Bookman Old Style" panose="02050604050505020204" pitchFamily="18" charset="0"/>
              </a:rPr>
              <a:t>safe food and drug laws</a:t>
            </a:r>
            <a:r>
              <a:rPr lang="en-US" sz="1800" dirty="0">
                <a:latin typeface="Bookman Old Style" panose="02050604050505020204" pitchFamily="18" charset="0"/>
              </a:rPr>
              <a:t>, etc.</a:t>
            </a:r>
          </a:p>
          <a:p>
            <a:endParaRPr lang="en-US" sz="1200" dirty="0">
              <a:latin typeface="Bookman Old Style" panose="02050604050505020204" pitchFamily="18" charset="0"/>
            </a:endParaRPr>
          </a:p>
          <a:p>
            <a:r>
              <a:rPr lang="en-US" sz="1800" dirty="0">
                <a:latin typeface="Bookman Old Style" panose="02050604050505020204" pitchFamily="18" charset="0"/>
              </a:rPr>
              <a:t>Women realize: </a:t>
            </a:r>
            <a:r>
              <a:rPr lang="en-US" sz="1800" b="1" dirty="0">
                <a:latin typeface="Bookman Old Style" panose="02050604050505020204" pitchFamily="18" charset="0"/>
              </a:rPr>
              <a:t>suffrage will increase their influence.</a:t>
            </a:r>
            <a:r>
              <a:rPr lang="en-US" sz="1800" dirty="0">
                <a:latin typeface="Bookman Old Style" panose="02050604050505020204" pitchFamily="18" charset="0"/>
              </a:rPr>
              <a:t> </a:t>
            </a:r>
          </a:p>
        </p:txBody>
      </p:sp>
      <p:pic>
        <p:nvPicPr>
          <p:cNvPr id="5" name="Content Placeholder 4" descr="A group of women stand in long dresses and hats. IN between them is a flag with &quot;F.W.C. District of Columbia.&quot;"/>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l="5687" t="8557" r="6170" b="14081"/>
          <a:stretch/>
        </p:blipFill>
        <p:spPr>
          <a:xfrm>
            <a:off x="5486400" y="1905000"/>
            <a:ext cx="3064475" cy="3657600"/>
          </a:xfrm>
          <a:prstGeom prst="rect">
            <a:avLst/>
          </a:prstGeom>
          <a:ln>
            <a:noFill/>
          </a:ln>
          <a:effectLst>
            <a:outerShdw blurRad="190500" algn="tl" rotWithShape="0">
              <a:srgbClr val="000000">
                <a:alpha val="70000"/>
              </a:srgbClr>
            </a:outerShdw>
          </a:effectLst>
        </p:spPr>
      </p:pic>
      <p:sp>
        <p:nvSpPr>
          <p:cNvPr id="6" name="TextBox 5"/>
          <p:cNvSpPr txBox="1"/>
          <p:nvPr/>
        </p:nvSpPr>
        <p:spPr>
          <a:xfrm>
            <a:off x="5486400" y="5638800"/>
            <a:ext cx="2771869" cy="830997"/>
          </a:xfrm>
          <a:prstGeom prst="rect">
            <a:avLst/>
          </a:prstGeom>
          <a:noFill/>
        </p:spPr>
        <p:txBody>
          <a:bodyPr wrap="square" rtlCol="0">
            <a:spAutoFit/>
          </a:bodyPr>
          <a:lstStyle/>
          <a:p>
            <a:r>
              <a:rPr lang="en-US" sz="1200" dirty="0">
                <a:latin typeface="Bookman Old Style" panose="02050604050505020204" pitchFamily="18" charset="0"/>
              </a:rPr>
              <a:t>Federation Of Women's Clubs, D.C. Leaders Of Delegation To White House, 1914, Source: Library of Congress</a:t>
            </a:r>
          </a:p>
        </p:txBody>
      </p:sp>
    </p:spTree>
    <p:extLst>
      <p:ext uri="{BB962C8B-B14F-4D97-AF65-F5344CB8AC3E}">
        <p14:creationId xmlns:p14="http://schemas.microsoft.com/office/powerpoint/2010/main" val="250183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51062"/>
          </a:xfrm>
        </p:spPr>
        <p:txBody>
          <a:bodyPr>
            <a:normAutofit/>
          </a:bodyPr>
          <a:lstStyle/>
          <a:p>
            <a:pPr algn="ctr"/>
            <a:r>
              <a:rPr lang="en-US" sz="4400" dirty="0">
                <a:solidFill>
                  <a:srgbClr val="F9BE6F"/>
                </a:solidFill>
                <a:latin typeface="Footlight MT Light" panose="0204060206030A020304" pitchFamily="18" charset="0"/>
              </a:rPr>
              <a:t>Reinvigorated Suffrage Movement</a:t>
            </a:r>
          </a:p>
        </p:txBody>
      </p:sp>
      <p:sp>
        <p:nvSpPr>
          <p:cNvPr id="3" name="Content Placeholder 2"/>
          <p:cNvSpPr>
            <a:spLocks noGrp="1"/>
          </p:cNvSpPr>
          <p:nvPr>
            <p:ph sz="half" idx="1"/>
          </p:nvPr>
        </p:nvSpPr>
        <p:spPr>
          <a:xfrm>
            <a:off x="4495800" y="1828800"/>
            <a:ext cx="4038600" cy="4623816"/>
          </a:xfrm>
        </p:spPr>
        <p:txBody>
          <a:bodyPr>
            <a:normAutofit/>
          </a:bodyPr>
          <a:lstStyle/>
          <a:p>
            <a:r>
              <a:rPr lang="en-US" sz="2000" dirty="0">
                <a:latin typeface="Bookman Old Style" panose="02050604050505020204" pitchFamily="18" charset="0"/>
              </a:rPr>
              <a:t>1890, </a:t>
            </a:r>
            <a:r>
              <a:rPr lang="en-US" sz="2000" b="1" dirty="0">
                <a:latin typeface="Bookman Old Style" panose="02050604050505020204" pitchFamily="18" charset="0"/>
              </a:rPr>
              <a:t>NSWA and ASWA merge </a:t>
            </a:r>
            <a:r>
              <a:rPr lang="en-US" sz="2000" dirty="0">
                <a:latin typeface="Bookman Old Style" panose="02050604050505020204" pitchFamily="18" charset="0"/>
              </a:rPr>
              <a:t>to form National American Woman Suffrage Association (NAWSA).</a:t>
            </a:r>
          </a:p>
          <a:p>
            <a:endParaRPr lang="en-US" sz="1400" dirty="0">
              <a:latin typeface="Bookman Old Style" panose="02050604050505020204" pitchFamily="18" charset="0"/>
            </a:endParaRPr>
          </a:p>
          <a:p>
            <a:r>
              <a:rPr lang="en-US" sz="2000" dirty="0">
                <a:latin typeface="Bookman Old Style" panose="02050604050505020204" pitchFamily="18" charset="0"/>
              </a:rPr>
              <a:t>Focus on </a:t>
            </a:r>
            <a:r>
              <a:rPr lang="en-US" sz="2000" b="1" dirty="0">
                <a:latin typeface="Bookman Old Style" panose="02050604050505020204" pitchFamily="18" charset="0"/>
              </a:rPr>
              <a:t>state-by-state strategy</a:t>
            </a:r>
            <a:r>
              <a:rPr lang="en-US" sz="2000" dirty="0">
                <a:latin typeface="Bookman Old Style" panose="02050604050505020204" pitchFamily="18" charset="0"/>
              </a:rPr>
              <a:t>.</a:t>
            </a:r>
          </a:p>
          <a:p>
            <a:endParaRPr lang="en-US" sz="1600" dirty="0">
              <a:latin typeface="Bookman Old Style" panose="02050604050505020204" pitchFamily="18" charset="0"/>
            </a:endParaRPr>
          </a:p>
          <a:p>
            <a:pPr marL="411480" lvl="1" indent="0">
              <a:buNone/>
            </a:pPr>
            <a:r>
              <a:rPr lang="en-US" sz="1600" dirty="0">
                <a:latin typeface="Bookman Old Style" panose="02050604050505020204" pitchFamily="18" charset="0"/>
              </a:rPr>
              <a:t>(Remember: Voting rights at this time are determined by each state—which is why Southern states are able to keep blacks from voting by passing grandfather clauses, poll taxes, and literacy tests.)</a:t>
            </a:r>
          </a:p>
          <a:p>
            <a:endParaRPr lang="en-US" dirty="0"/>
          </a:p>
          <a:p>
            <a:endParaRPr lang="en-US" dirty="0"/>
          </a:p>
        </p:txBody>
      </p:sp>
      <p:pic>
        <p:nvPicPr>
          <p:cNvPr id="5" name="Content Placeholder 4" descr="A black and white image of a group of women standing in and around a building. A banner above reads, &quot;Woman Suffrage Headquarters. Men of Ohio! Give the Women a square deal, vote for amendment No. 23 on September 3-1912.&quot; A banner beneath reads, &quot;Come in and learn why women ought to vote.&quot;"/>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l="8495" t="10302" r="26475" b="5924"/>
          <a:stretch/>
        </p:blipFill>
        <p:spPr>
          <a:xfrm>
            <a:off x="838200" y="1960830"/>
            <a:ext cx="3515558" cy="3657600"/>
          </a:xfrm>
          <a:prstGeom prst="rect">
            <a:avLst/>
          </a:prstGeom>
          <a:ln w="88900" cap="sq" cmpd="thickThin">
            <a:solidFill>
              <a:schemeClr val="accent5">
                <a:lumMod val="75000"/>
              </a:schemeClr>
            </a:solidFill>
            <a:prstDash val="solid"/>
            <a:miter lim="800000"/>
          </a:ln>
          <a:effectLst>
            <a:innerShdw blurRad="76200">
              <a:srgbClr val="000000"/>
            </a:innerShdw>
          </a:effectLst>
        </p:spPr>
      </p:pic>
      <p:sp>
        <p:nvSpPr>
          <p:cNvPr id="6" name="TextBox 5"/>
          <p:cNvSpPr txBox="1"/>
          <p:nvPr/>
        </p:nvSpPr>
        <p:spPr>
          <a:xfrm>
            <a:off x="685800" y="5791200"/>
            <a:ext cx="4114800" cy="646331"/>
          </a:xfrm>
          <a:prstGeom prst="rect">
            <a:avLst/>
          </a:prstGeom>
          <a:noFill/>
        </p:spPr>
        <p:txBody>
          <a:bodyPr wrap="square" rtlCol="0">
            <a:spAutoFit/>
          </a:bodyPr>
          <a:lstStyle/>
          <a:p>
            <a:r>
              <a:rPr lang="en-US" sz="1200" dirty="0">
                <a:latin typeface="Bookman Old Style" panose="02050604050505020204" pitchFamily="18" charset="0"/>
              </a:rPr>
              <a:t>Suffrage Headquarters, Cleveland, Ohio, 1912</a:t>
            </a:r>
          </a:p>
          <a:p>
            <a:r>
              <a:rPr lang="en-US" sz="1200" dirty="0">
                <a:latin typeface="Bookman Old Style" panose="02050604050505020204" pitchFamily="18" charset="0"/>
              </a:rPr>
              <a:t>Source: Library of Congress</a:t>
            </a:r>
          </a:p>
          <a:p>
            <a:endParaRPr lang="en-US" sz="1200" dirty="0">
              <a:latin typeface="Bookman Old Style" panose="02050604050505020204" pitchFamily="18" charset="0"/>
            </a:endParaRPr>
          </a:p>
        </p:txBody>
      </p:sp>
    </p:spTree>
    <p:extLst>
      <p:ext uri="{BB962C8B-B14F-4D97-AF65-F5344CB8AC3E}">
        <p14:creationId xmlns:p14="http://schemas.microsoft.com/office/powerpoint/2010/main" val="2646513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59" y="381000"/>
            <a:ext cx="8229600" cy="1251062"/>
          </a:xfrm>
        </p:spPr>
        <p:txBody>
          <a:bodyPr>
            <a:normAutofit/>
          </a:bodyPr>
          <a:lstStyle/>
          <a:p>
            <a:pPr algn="ctr"/>
            <a:r>
              <a:rPr lang="en-US" sz="4400" dirty="0">
                <a:solidFill>
                  <a:srgbClr val="F9BE6F"/>
                </a:solidFill>
                <a:latin typeface="Footlight MT Light" panose="0204060206030A020304" pitchFamily="18" charset="0"/>
              </a:rPr>
              <a:t>States pass voting rights</a:t>
            </a:r>
          </a:p>
        </p:txBody>
      </p:sp>
      <p:sp>
        <p:nvSpPr>
          <p:cNvPr id="3" name="Content Placeholder 2"/>
          <p:cNvSpPr>
            <a:spLocks noGrp="1"/>
          </p:cNvSpPr>
          <p:nvPr>
            <p:ph sz="half" idx="1"/>
          </p:nvPr>
        </p:nvSpPr>
        <p:spPr>
          <a:xfrm>
            <a:off x="5562600" y="1853184"/>
            <a:ext cx="3124200" cy="4623816"/>
          </a:xfrm>
        </p:spPr>
        <p:txBody>
          <a:bodyPr>
            <a:normAutofit/>
          </a:bodyPr>
          <a:lstStyle/>
          <a:p>
            <a:r>
              <a:rPr lang="en-US" sz="2000" dirty="0">
                <a:latin typeface="Bookman Old Style" panose="02050604050505020204" pitchFamily="18" charset="0"/>
              </a:rPr>
              <a:t>Wyoming (1869)</a:t>
            </a:r>
          </a:p>
          <a:p>
            <a:r>
              <a:rPr lang="en-US" sz="2000" dirty="0">
                <a:latin typeface="Bookman Old Style" panose="02050604050505020204" pitchFamily="18" charset="0"/>
              </a:rPr>
              <a:t>Colorado (1893)</a:t>
            </a:r>
          </a:p>
          <a:p>
            <a:r>
              <a:rPr lang="en-US" sz="2000" dirty="0">
                <a:latin typeface="Bookman Old Style" panose="02050604050505020204" pitchFamily="18" charset="0"/>
              </a:rPr>
              <a:t>Utah (1896)</a:t>
            </a:r>
          </a:p>
          <a:p>
            <a:r>
              <a:rPr lang="en-US" sz="2000" dirty="0">
                <a:latin typeface="Bookman Old Style" panose="02050604050505020204" pitchFamily="18" charset="0"/>
              </a:rPr>
              <a:t>Idaho (1896)</a:t>
            </a:r>
          </a:p>
          <a:p>
            <a:r>
              <a:rPr lang="en-US" sz="2000" dirty="0">
                <a:latin typeface="Bookman Old Style" panose="02050604050505020204" pitchFamily="18" charset="0"/>
              </a:rPr>
              <a:t>Washington (1910)</a:t>
            </a:r>
          </a:p>
          <a:p>
            <a:r>
              <a:rPr lang="en-US" sz="2000" dirty="0">
                <a:latin typeface="Bookman Old Style" panose="02050604050505020204" pitchFamily="18" charset="0"/>
              </a:rPr>
              <a:t>California (1911)</a:t>
            </a:r>
          </a:p>
          <a:p>
            <a:r>
              <a:rPr lang="en-US" sz="2000" dirty="0">
                <a:latin typeface="Bookman Old Style" panose="02050604050505020204" pitchFamily="18" charset="0"/>
              </a:rPr>
              <a:t>Oregon (1912)</a:t>
            </a:r>
          </a:p>
          <a:p>
            <a:r>
              <a:rPr lang="en-US" sz="2000" dirty="0">
                <a:latin typeface="Bookman Old Style" panose="02050604050505020204" pitchFamily="18" charset="0"/>
              </a:rPr>
              <a:t>Kansas (1912)</a:t>
            </a:r>
          </a:p>
          <a:p>
            <a:r>
              <a:rPr lang="en-US" sz="2000" dirty="0">
                <a:latin typeface="Bookman Old Style" panose="02050604050505020204" pitchFamily="18" charset="0"/>
              </a:rPr>
              <a:t>Arizona (1912)</a:t>
            </a:r>
          </a:p>
          <a:p>
            <a:r>
              <a:rPr lang="en-US" sz="2000" dirty="0">
                <a:latin typeface="Bookman Old Style" panose="02050604050505020204" pitchFamily="18" charset="0"/>
              </a:rPr>
              <a:t>Montana (1914)</a:t>
            </a:r>
          </a:p>
          <a:p>
            <a:r>
              <a:rPr lang="en-US" sz="2000" dirty="0">
                <a:latin typeface="Bookman Old Style" panose="02050604050505020204" pitchFamily="18" charset="0"/>
              </a:rPr>
              <a:t>Nevada (1914)</a:t>
            </a:r>
          </a:p>
        </p:txBody>
      </p:sp>
      <p:pic>
        <p:nvPicPr>
          <p:cNvPr id="9" name="Content Placeholder 8" descr="An illustration of a woman in a flowy, yellow dress and holding a flaming torch. She walks eastward across a map of the United States slowly gathering more states that pass voting rights for women. "/>
          <p:cNvPicPr>
            <a:picLocks noGrp="1" noChangeAspect="1"/>
          </p:cNvPicPr>
          <p:nvPr>
            <p:ph sz="half" idx="2"/>
          </p:nvPr>
        </p:nvPicPr>
        <p:blipFill rotWithShape="1">
          <a:blip r:embed="rId2">
            <a:extLst>
              <a:ext uri="{28A0092B-C50C-407E-A947-70E740481C1C}">
                <a14:useLocalDpi xmlns:a14="http://schemas.microsoft.com/office/drawing/2010/main"/>
              </a:ext>
            </a:extLst>
          </a:blip>
          <a:srcRect l="1604" r="2156" b="3371"/>
          <a:stretch/>
        </p:blipFill>
        <p:spPr>
          <a:xfrm>
            <a:off x="407028" y="1981200"/>
            <a:ext cx="5205743" cy="3092513"/>
          </a:xfrm>
          <a:prstGeom prst="rect">
            <a:avLst/>
          </a:prstGeom>
          <a:ln>
            <a:noFill/>
          </a:ln>
          <a:effectLst>
            <a:outerShdw blurRad="190500" algn="tl" rotWithShape="0">
              <a:srgbClr val="000000">
                <a:alpha val="70000"/>
              </a:srgbClr>
            </a:outerShdw>
          </a:effectLst>
        </p:spPr>
      </p:pic>
      <p:sp>
        <p:nvSpPr>
          <p:cNvPr id="10" name="TextBox 9"/>
          <p:cNvSpPr txBox="1"/>
          <p:nvPr/>
        </p:nvSpPr>
        <p:spPr>
          <a:xfrm>
            <a:off x="407029" y="5202724"/>
            <a:ext cx="5105400" cy="276999"/>
          </a:xfrm>
          <a:prstGeom prst="rect">
            <a:avLst/>
          </a:prstGeom>
          <a:noFill/>
        </p:spPr>
        <p:txBody>
          <a:bodyPr wrap="square" rtlCol="0">
            <a:spAutoFit/>
          </a:bodyPr>
          <a:lstStyle/>
          <a:p>
            <a:r>
              <a:rPr lang="en-US" sz="1200" dirty="0">
                <a:latin typeface="Bookman Old Style" panose="02050604050505020204" pitchFamily="18" charset="0"/>
              </a:rPr>
              <a:t>Ca. 1915, Source: Shaping San Francisco Digital Archives</a:t>
            </a:r>
          </a:p>
        </p:txBody>
      </p:sp>
    </p:spTree>
    <p:extLst>
      <p:ext uri="{BB962C8B-B14F-4D97-AF65-F5344CB8AC3E}">
        <p14:creationId xmlns:p14="http://schemas.microsoft.com/office/powerpoint/2010/main" val="23783149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ustom 4">
      <a:dk1>
        <a:sysClr val="windowText" lastClr="000000"/>
      </a:dk1>
      <a:lt1>
        <a:sysClr val="window" lastClr="FFFFFF"/>
      </a:lt1>
      <a:dk2>
        <a:srgbClr val="8E0C0C"/>
      </a:dk2>
      <a:lt2>
        <a:srgbClr val="ECE9C6"/>
      </a:lt2>
      <a:accent1>
        <a:srgbClr val="873624"/>
      </a:accent1>
      <a:accent2>
        <a:srgbClr val="972109"/>
      </a:accent2>
      <a:accent3>
        <a:srgbClr val="D0BE40"/>
      </a:accent3>
      <a:accent4>
        <a:srgbClr val="877F6C"/>
      </a:accent4>
      <a:accent5>
        <a:srgbClr val="972109"/>
      </a:accent5>
      <a:accent6>
        <a:srgbClr val="AEB795"/>
      </a:accent6>
      <a:hlink>
        <a:srgbClr val="CC9900"/>
      </a:hlink>
      <a:folHlink>
        <a:srgbClr val="B2B2B2"/>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ustom 6">
    <a:dk1>
      <a:sysClr val="windowText" lastClr="000000"/>
    </a:dk1>
    <a:lt1>
      <a:sysClr val="window" lastClr="FFFFFF"/>
    </a:lt1>
    <a:dk2>
      <a:srgbClr val="C000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2063</TotalTime>
  <Words>1547</Words>
  <Application>Microsoft Office PowerPoint</Application>
  <PresentationFormat>On-screen Show (4:3)</PresentationFormat>
  <Paragraphs>177</Paragraphs>
  <Slides>19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Aptos</vt:lpstr>
      <vt:lpstr>Arial</vt:lpstr>
      <vt:lpstr>Bookman Old Style</vt:lpstr>
      <vt:lpstr>Corbel</vt:lpstr>
      <vt:lpstr>Footlight MT Light</vt:lpstr>
      <vt:lpstr>Wingdings</vt:lpstr>
      <vt:lpstr>Wingdings 2</vt:lpstr>
      <vt:lpstr>Wingdings 3</vt:lpstr>
      <vt:lpstr>Module</vt:lpstr>
      <vt:lpstr>The Long Road  to Woman’s Suffrage</vt:lpstr>
      <vt:lpstr> The 1848 Seneca Falls Convention </vt:lpstr>
      <vt:lpstr>After the Civil War </vt:lpstr>
      <vt:lpstr>National Woman  Suffrage Association</vt:lpstr>
      <vt:lpstr>American Woman  Suffrage Association </vt:lpstr>
      <vt:lpstr>Biggest Problem: Apathy</vt:lpstr>
      <vt:lpstr>Progressive Era</vt:lpstr>
      <vt:lpstr>Reinvigorated Suffrage Movement</vt:lpstr>
      <vt:lpstr>States pass voting rights</vt:lpstr>
      <vt:lpstr>… but not fast enough!</vt:lpstr>
      <vt:lpstr>NAWSA and Carrie Chapman Catt</vt:lpstr>
      <vt:lpstr>1917: A Pivotal Year </vt:lpstr>
      <vt:lpstr>Conflicting Strategies </vt:lpstr>
      <vt:lpstr>Victory!</vt:lpstr>
      <vt:lpstr>Ratification Fight in Tennessee</vt:lpstr>
      <vt:lpstr>Harry Burn Votes Aye</vt:lpstr>
      <vt:lpstr>Your question: </vt:lpstr>
      <vt:lpstr>Image Sources</vt:lpstr>
      <vt:lpstr>Montana Historical Society Outreach and Education Program P.O. Box 201201, Helena, MT 59620 406-444-4740</vt:lpstr>
    </vt:vector>
  </TitlesOfParts>
  <Company>State of Montana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Long Road to Woman’s Suffrage</dc:title>
  <dc:creator>Kohl, Martha</dc:creator>
  <cp:lastModifiedBy>White, Carly</cp:lastModifiedBy>
  <cp:revision>66</cp:revision>
  <dcterms:created xsi:type="dcterms:W3CDTF">2016-01-05T22:19:07Z</dcterms:created>
  <dcterms:modified xsi:type="dcterms:W3CDTF">2025-12-15T20:27:49Z</dcterms:modified>
</cp:coreProperties>
</file>